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7" r:id="rId1"/>
  </p:sldMasterIdLst>
  <p:notesMasterIdLst>
    <p:notesMasterId r:id="rId19"/>
  </p:notesMasterIdLst>
  <p:sldIdLst>
    <p:sldId id="256" r:id="rId2"/>
    <p:sldId id="2147374689" r:id="rId3"/>
    <p:sldId id="2147374687" r:id="rId4"/>
    <p:sldId id="286" r:id="rId5"/>
    <p:sldId id="2147374720" r:id="rId6"/>
    <p:sldId id="2147374690" r:id="rId7"/>
    <p:sldId id="2147374721" r:id="rId8"/>
    <p:sldId id="2147374722" r:id="rId9"/>
    <p:sldId id="2147374718" r:id="rId10"/>
    <p:sldId id="283" r:id="rId11"/>
    <p:sldId id="2147374723" r:id="rId12"/>
    <p:sldId id="271" r:id="rId13"/>
    <p:sldId id="272" r:id="rId14"/>
    <p:sldId id="268" r:id="rId15"/>
    <p:sldId id="284" r:id="rId16"/>
    <p:sldId id="348"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40" autoAdjust="0"/>
    <p:restoredTop sz="85600" autoAdjust="0"/>
  </p:normalViewPr>
  <p:slideViewPr>
    <p:cSldViewPr snapToGrid="0">
      <p:cViewPr varScale="1">
        <p:scale>
          <a:sx n="96" d="100"/>
          <a:sy n="96" d="100"/>
        </p:scale>
        <p:origin x="192" y="22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image" Target="../media/image3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image" Target="../media/image35.jp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1B009F-31BA-4937-9596-81FC1592EC3B}"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860563D6-6D89-495C-B457-CF03769CAEAC}">
      <dgm:prSet/>
      <dgm:spPr/>
      <dgm:t>
        <a:bodyPr/>
        <a:lstStyle/>
        <a:p>
          <a:r>
            <a:rPr lang="en-GB" b="1" noProof="0" dirty="0">
              <a:solidFill>
                <a:srgbClr val="C00000"/>
              </a:solidFill>
            </a:rPr>
            <a:t>HOW</a:t>
          </a:r>
          <a:r>
            <a:rPr lang="en-GB" noProof="0" dirty="0"/>
            <a:t> data can be standardised and shared                                                      =&gt; EPCIS (GS1) - Interoperability Guidelines</a:t>
          </a:r>
        </a:p>
      </dgm:t>
    </dgm:pt>
    <dgm:pt modelId="{52C95F20-9644-4A00-ACE4-B41897813A61}" type="parTrans" cxnId="{B93EA8B0-F39A-4B74-939D-4F70A1754931}">
      <dgm:prSet/>
      <dgm:spPr/>
      <dgm:t>
        <a:bodyPr/>
        <a:lstStyle/>
        <a:p>
          <a:endParaRPr lang="en-US"/>
        </a:p>
      </dgm:t>
    </dgm:pt>
    <dgm:pt modelId="{9434E5B6-EA7E-49DC-8A4E-0E0F6CE0085C}" type="sibTrans" cxnId="{B93EA8B0-F39A-4B74-939D-4F70A1754931}">
      <dgm:prSet/>
      <dgm:spPr/>
      <dgm:t>
        <a:bodyPr/>
        <a:lstStyle/>
        <a:p>
          <a:endParaRPr lang="en-US"/>
        </a:p>
      </dgm:t>
    </dgm:pt>
    <dgm:pt modelId="{0432A433-3B4E-4C45-B23A-A7ACA65C0294}">
      <dgm:prSet/>
      <dgm:spPr/>
      <dgm:t>
        <a:bodyPr/>
        <a:lstStyle/>
        <a:p>
          <a:r>
            <a:rPr lang="en-GB" b="1" noProof="0" dirty="0">
              <a:solidFill>
                <a:srgbClr val="C00000"/>
              </a:solidFill>
            </a:rPr>
            <a:t>WHO</a:t>
          </a:r>
          <a:r>
            <a:rPr lang="en-GB" noProof="0" dirty="0"/>
            <a:t> in the supply chain is responsible for that data capture </a:t>
          </a:r>
          <a:br>
            <a:rPr lang="en-GB" noProof="0" dirty="0"/>
          </a:br>
          <a:r>
            <a:rPr lang="en-GB" noProof="0" dirty="0"/>
            <a:t>=&gt; the CTE list (CTE = Critical Tracking Events)</a:t>
          </a:r>
        </a:p>
      </dgm:t>
    </dgm:pt>
    <dgm:pt modelId="{BBEE27AE-7D06-4F14-94D1-7F95465EB2EF}" type="parTrans" cxnId="{33976641-3A0B-4646-8385-086F95461C9E}">
      <dgm:prSet/>
      <dgm:spPr/>
      <dgm:t>
        <a:bodyPr/>
        <a:lstStyle/>
        <a:p>
          <a:endParaRPr lang="en-US"/>
        </a:p>
      </dgm:t>
    </dgm:pt>
    <dgm:pt modelId="{116CF09A-F9A4-4AAD-B3FD-13A64B501DCB}" type="sibTrans" cxnId="{33976641-3A0B-4646-8385-086F95461C9E}">
      <dgm:prSet/>
      <dgm:spPr/>
      <dgm:t>
        <a:bodyPr/>
        <a:lstStyle/>
        <a:p>
          <a:endParaRPr lang="en-US"/>
        </a:p>
      </dgm:t>
    </dgm:pt>
    <dgm:pt modelId="{0D8233FB-F102-4A9F-A140-488D82FDDD97}">
      <dgm:prSet/>
      <dgm:spPr/>
      <dgm:t>
        <a:bodyPr/>
        <a:lstStyle/>
        <a:p>
          <a:r>
            <a:rPr lang="en-GB" b="1" noProof="0" dirty="0">
              <a:solidFill>
                <a:srgbClr val="C00000"/>
              </a:solidFill>
            </a:rPr>
            <a:t>WHAT</a:t>
          </a:r>
          <a:r>
            <a:rPr lang="en-GB" noProof="0" dirty="0"/>
            <a:t> data/key data elements needs to be captured and transferred </a:t>
          </a:r>
          <a:br>
            <a:rPr lang="en-GB" noProof="0" dirty="0"/>
          </a:br>
          <a:r>
            <a:rPr lang="en-GB" noProof="0" dirty="0"/>
            <a:t>=&gt; the KDE list (KDE = Key Data Elements)</a:t>
          </a:r>
        </a:p>
      </dgm:t>
    </dgm:pt>
    <dgm:pt modelId="{C012C3A4-BC87-4C52-926B-E0747EDDD6BE}" type="parTrans" cxnId="{C214B5F1-F76F-4A93-8C15-B48668C7A1B0}">
      <dgm:prSet/>
      <dgm:spPr/>
      <dgm:t>
        <a:bodyPr/>
        <a:lstStyle/>
        <a:p>
          <a:endParaRPr lang="en-US"/>
        </a:p>
      </dgm:t>
    </dgm:pt>
    <dgm:pt modelId="{B29FA592-A9AD-4D07-AE27-A9FDA7F8967D}" type="sibTrans" cxnId="{C214B5F1-F76F-4A93-8C15-B48668C7A1B0}">
      <dgm:prSet/>
      <dgm:spPr/>
      <dgm:t>
        <a:bodyPr/>
        <a:lstStyle/>
        <a:p>
          <a:endParaRPr lang="en-US"/>
        </a:p>
      </dgm:t>
    </dgm:pt>
    <dgm:pt modelId="{AB3A4CDE-EF4C-477A-B4BE-05301EF86E9D}" type="pres">
      <dgm:prSet presAssocID="{4D1B009F-31BA-4937-9596-81FC1592EC3B}" presName="root" presStyleCnt="0">
        <dgm:presLayoutVars>
          <dgm:dir/>
          <dgm:resizeHandles val="exact"/>
        </dgm:presLayoutVars>
      </dgm:prSet>
      <dgm:spPr/>
    </dgm:pt>
    <dgm:pt modelId="{BDB60FBF-DAB7-47E9-9D5E-2FC961D82E17}" type="pres">
      <dgm:prSet presAssocID="{860563D6-6D89-495C-B457-CF03769CAEAC}" presName="compNode" presStyleCnt="0"/>
      <dgm:spPr/>
    </dgm:pt>
    <dgm:pt modelId="{22AA54F9-1C84-4A24-9314-98437452255D}" type="pres">
      <dgm:prSet presAssocID="{860563D6-6D89-495C-B457-CF03769CAEAC}" presName="bgRect" presStyleLbl="bgShp" presStyleIdx="0" presStyleCnt="3"/>
      <dgm:spPr/>
    </dgm:pt>
    <dgm:pt modelId="{0CB831E6-D021-4A19-9C6F-61E725E5366C}" type="pres">
      <dgm:prSet presAssocID="{860563D6-6D89-495C-B457-CF03769CAEA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se de données"/>
        </a:ext>
      </dgm:extLst>
    </dgm:pt>
    <dgm:pt modelId="{229955C8-8F90-472F-8612-2E4A257122B2}" type="pres">
      <dgm:prSet presAssocID="{860563D6-6D89-495C-B457-CF03769CAEAC}" presName="spaceRect" presStyleCnt="0"/>
      <dgm:spPr/>
    </dgm:pt>
    <dgm:pt modelId="{3A924C57-5088-4B73-AED3-E530E0BF16F1}" type="pres">
      <dgm:prSet presAssocID="{860563D6-6D89-495C-B457-CF03769CAEAC}" presName="parTx" presStyleLbl="revTx" presStyleIdx="0" presStyleCnt="3">
        <dgm:presLayoutVars>
          <dgm:chMax val="0"/>
          <dgm:chPref val="0"/>
        </dgm:presLayoutVars>
      </dgm:prSet>
      <dgm:spPr/>
    </dgm:pt>
    <dgm:pt modelId="{09704989-8557-410C-88D2-7B1F179AEC9B}" type="pres">
      <dgm:prSet presAssocID="{9434E5B6-EA7E-49DC-8A4E-0E0F6CE0085C}" presName="sibTrans" presStyleCnt="0"/>
      <dgm:spPr/>
    </dgm:pt>
    <dgm:pt modelId="{82D9BD50-09BC-4DAC-AAAA-5A682236F1B2}" type="pres">
      <dgm:prSet presAssocID="{0432A433-3B4E-4C45-B23A-A7ACA65C0294}" presName="compNode" presStyleCnt="0"/>
      <dgm:spPr/>
    </dgm:pt>
    <dgm:pt modelId="{2FE2E684-FEFE-4CED-98D2-6197367F56AD}" type="pres">
      <dgm:prSet presAssocID="{0432A433-3B4E-4C45-B23A-A7ACA65C0294}" presName="bgRect" presStyleLbl="bgShp" presStyleIdx="1" presStyleCnt="3"/>
      <dgm:spPr/>
    </dgm:pt>
    <dgm:pt modelId="{DAF48722-B4BF-4557-86C8-5BB4E05CFD4B}" type="pres">
      <dgm:prSet presAssocID="{0432A433-3B4E-4C45-B23A-A7ACA65C029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ine"/>
        </a:ext>
      </dgm:extLst>
    </dgm:pt>
    <dgm:pt modelId="{1EAB4C70-9472-4154-AC19-A6BE7CE7D07C}" type="pres">
      <dgm:prSet presAssocID="{0432A433-3B4E-4C45-B23A-A7ACA65C0294}" presName="spaceRect" presStyleCnt="0"/>
      <dgm:spPr/>
    </dgm:pt>
    <dgm:pt modelId="{26DA5508-6891-4A87-B9AC-CB3CF59E71FB}" type="pres">
      <dgm:prSet presAssocID="{0432A433-3B4E-4C45-B23A-A7ACA65C0294}" presName="parTx" presStyleLbl="revTx" presStyleIdx="1" presStyleCnt="3">
        <dgm:presLayoutVars>
          <dgm:chMax val="0"/>
          <dgm:chPref val="0"/>
        </dgm:presLayoutVars>
      </dgm:prSet>
      <dgm:spPr/>
    </dgm:pt>
    <dgm:pt modelId="{9017AD93-9DC3-48D6-8A8B-37F2DAE884D5}" type="pres">
      <dgm:prSet presAssocID="{116CF09A-F9A4-4AAD-B3FD-13A64B501DCB}" presName="sibTrans" presStyleCnt="0"/>
      <dgm:spPr/>
    </dgm:pt>
    <dgm:pt modelId="{6233FBA8-9B21-4F9E-85BE-322A3B9A4E17}" type="pres">
      <dgm:prSet presAssocID="{0D8233FB-F102-4A9F-A140-488D82FDDD97}" presName="compNode" presStyleCnt="0"/>
      <dgm:spPr/>
    </dgm:pt>
    <dgm:pt modelId="{8F9CB13C-68BE-44FA-8A12-46B231407B29}" type="pres">
      <dgm:prSet presAssocID="{0D8233FB-F102-4A9F-A140-488D82FDDD97}" presName="bgRect" presStyleLbl="bgShp" presStyleIdx="2" presStyleCnt="3"/>
      <dgm:spPr/>
    </dgm:pt>
    <dgm:pt modelId="{F7BE237C-009B-435E-BBFA-31AAFFF3B814}" type="pres">
      <dgm:prSet presAssocID="{0D8233FB-F102-4A9F-A140-488D82FDDD9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bleau"/>
        </a:ext>
      </dgm:extLst>
    </dgm:pt>
    <dgm:pt modelId="{07E66C86-A9AC-407E-9CC3-F1E037723E5A}" type="pres">
      <dgm:prSet presAssocID="{0D8233FB-F102-4A9F-A140-488D82FDDD97}" presName="spaceRect" presStyleCnt="0"/>
      <dgm:spPr/>
    </dgm:pt>
    <dgm:pt modelId="{ACF3BD68-E5D2-4774-B6AF-5F8F98E3B3CF}" type="pres">
      <dgm:prSet presAssocID="{0D8233FB-F102-4A9F-A140-488D82FDDD97}" presName="parTx" presStyleLbl="revTx" presStyleIdx="2" presStyleCnt="3">
        <dgm:presLayoutVars>
          <dgm:chMax val="0"/>
          <dgm:chPref val="0"/>
        </dgm:presLayoutVars>
      </dgm:prSet>
      <dgm:spPr/>
    </dgm:pt>
  </dgm:ptLst>
  <dgm:cxnLst>
    <dgm:cxn modelId="{33976641-3A0B-4646-8385-086F95461C9E}" srcId="{4D1B009F-31BA-4937-9596-81FC1592EC3B}" destId="{0432A433-3B4E-4C45-B23A-A7ACA65C0294}" srcOrd="1" destOrd="0" parTransId="{BBEE27AE-7D06-4F14-94D1-7F95465EB2EF}" sibTransId="{116CF09A-F9A4-4AAD-B3FD-13A64B501DCB}"/>
    <dgm:cxn modelId="{6B822449-F272-49E7-AF5C-1E92B38E3960}" type="presOf" srcId="{0D8233FB-F102-4A9F-A140-488D82FDDD97}" destId="{ACF3BD68-E5D2-4774-B6AF-5F8F98E3B3CF}" srcOrd="0" destOrd="0" presId="urn:microsoft.com/office/officeart/2018/2/layout/IconVerticalSolidList"/>
    <dgm:cxn modelId="{24EB179D-7741-4700-B0D0-79A78B4B1C00}" type="presOf" srcId="{0432A433-3B4E-4C45-B23A-A7ACA65C0294}" destId="{26DA5508-6891-4A87-B9AC-CB3CF59E71FB}" srcOrd="0" destOrd="0" presId="urn:microsoft.com/office/officeart/2018/2/layout/IconVerticalSolidList"/>
    <dgm:cxn modelId="{B93EA8B0-F39A-4B74-939D-4F70A1754931}" srcId="{4D1B009F-31BA-4937-9596-81FC1592EC3B}" destId="{860563D6-6D89-495C-B457-CF03769CAEAC}" srcOrd="0" destOrd="0" parTransId="{52C95F20-9644-4A00-ACE4-B41897813A61}" sibTransId="{9434E5B6-EA7E-49DC-8A4E-0E0F6CE0085C}"/>
    <dgm:cxn modelId="{262C26CF-D3F7-42AF-AB36-FE93687E05DF}" type="presOf" srcId="{4D1B009F-31BA-4937-9596-81FC1592EC3B}" destId="{AB3A4CDE-EF4C-477A-B4BE-05301EF86E9D}" srcOrd="0" destOrd="0" presId="urn:microsoft.com/office/officeart/2018/2/layout/IconVerticalSolidList"/>
    <dgm:cxn modelId="{7B9E75DD-15BB-4F6A-9DA2-51EB29EB3445}" type="presOf" srcId="{860563D6-6D89-495C-B457-CF03769CAEAC}" destId="{3A924C57-5088-4B73-AED3-E530E0BF16F1}" srcOrd="0" destOrd="0" presId="urn:microsoft.com/office/officeart/2018/2/layout/IconVerticalSolidList"/>
    <dgm:cxn modelId="{C214B5F1-F76F-4A93-8C15-B48668C7A1B0}" srcId="{4D1B009F-31BA-4937-9596-81FC1592EC3B}" destId="{0D8233FB-F102-4A9F-A140-488D82FDDD97}" srcOrd="2" destOrd="0" parTransId="{C012C3A4-BC87-4C52-926B-E0747EDDD6BE}" sibTransId="{B29FA592-A9AD-4D07-AE27-A9FDA7F8967D}"/>
    <dgm:cxn modelId="{AF04502C-565A-4E55-9E1E-67477BFD8AD5}" type="presParOf" srcId="{AB3A4CDE-EF4C-477A-B4BE-05301EF86E9D}" destId="{BDB60FBF-DAB7-47E9-9D5E-2FC961D82E17}" srcOrd="0" destOrd="0" presId="urn:microsoft.com/office/officeart/2018/2/layout/IconVerticalSolidList"/>
    <dgm:cxn modelId="{6A22857D-B450-4938-B9EF-7D98B3F3D950}" type="presParOf" srcId="{BDB60FBF-DAB7-47E9-9D5E-2FC961D82E17}" destId="{22AA54F9-1C84-4A24-9314-98437452255D}" srcOrd="0" destOrd="0" presId="urn:microsoft.com/office/officeart/2018/2/layout/IconVerticalSolidList"/>
    <dgm:cxn modelId="{7401779E-45D3-4D20-BAE1-99F601F729C8}" type="presParOf" srcId="{BDB60FBF-DAB7-47E9-9D5E-2FC961D82E17}" destId="{0CB831E6-D021-4A19-9C6F-61E725E5366C}" srcOrd="1" destOrd="0" presId="urn:microsoft.com/office/officeart/2018/2/layout/IconVerticalSolidList"/>
    <dgm:cxn modelId="{D6A21255-7546-44B8-BC25-6C3E57D77C5D}" type="presParOf" srcId="{BDB60FBF-DAB7-47E9-9D5E-2FC961D82E17}" destId="{229955C8-8F90-472F-8612-2E4A257122B2}" srcOrd="2" destOrd="0" presId="urn:microsoft.com/office/officeart/2018/2/layout/IconVerticalSolidList"/>
    <dgm:cxn modelId="{2839A05B-342B-47F8-9385-1137DF323EB2}" type="presParOf" srcId="{BDB60FBF-DAB7-47E9-9D5E-2FC961D82E17}" destId="{3A924C57-5088-4B73-AED3-E530E0BF16F1}" srcOrd="3" destOrd="0" presId="urn:microsoft.com/office/officeart/2018/2/layout/IconVerticalSolidList"/>
    <dgm:cxn modelId="{22C03ED1-1AE8-4121-A97D-DB91C7282151}" type="presParOf" srcId="{AB3A4CDE-EF4C-477A-B4BE-05301EF86E9D}" destId="{09704989-8557-410C-88D2-7B1F179AEC9B}" srcOrd="1" destOrd="0" presId="urn:microsoft.com/office/officeart/2018/2/layout/IconVerticalSolidList"/>
    <dgm:cxn modelId="{1CF21D43-5FE8-4FB6-9EFF-5D1FC10F84EF}" type="presParOf" srcId="{AB3A4CDE-EF4C-477A-B4BE-05301EF86E9D}" destId="{82D9BD50-09BC-4DAC-AAAA-5A682236F1B2}" srcOrd="2" destOrd="0" presId="urn:microsoft.com/office/officeart/2018/2/layout/IconVerticalSolidList"/>
    <dgm:cxn modelId="{118412E2-1F89-424A-88C8-5BC6CB5DBB29}" type="presParOf" srcId="{82D9BD50-09BC-4DAC-AAAA-5A682236F1B2}" destId="{2FE2E684-FEFE-4CED-98D2-6197367F56AD}" srcOrd="0" destOrd="0" presId="urn:microsoft.com/office/officeart/2018/2/layout/IconVerticalSolidList"/>
    <dgm:cxn modelId="{B2BC4749-1BF4-4A27-B7BC-3396E4D1D700}" type="presParOf" srcId="{82D9BD50-09BC-4DAC-AAAA-5A682236F1B2}" destId="{DAF48722-B4BF-4557-86C8-5BB4E05CFD4B}" srcOrd="1" destOrd="0" presId="urn:microsoft.com/office/officeart/2018/2/layout/IconVerticalSolidList"/>
    <dgm:cxn modelId="{C5ECD9F8-5D63-4150-871B-B2C7B5BC8EA5}" type="presParOf" srcId="{82D9BD50-09BC-4DAC-AAAA-5A682236F1B2}" destId="{1EAB4C70-9472-4154-AC19-A6BE7CE7D07C}" srcOrd="2" destOrd="0" presId="urn:microsoft.com/office/officeart/2018/2/layout/IconVerticalSolidList"/>
    <dgm:cxn modelId="{7C2420B9-C9FA-4C44-A9BF-E88AB5782E70}" type="presParOf" srcId="{82D9BD50-09BC-4DAC-AAAA-5A682236F1B2}" destId="{26DA5508-6891-4A87-B9AC-CB3CF59E71FB}" srcOrd="3" destOrd="0" presId="urn:microsoft.com/office/officeart/2018/2/layout/IconVerticalSolidList"/>
    <dgm:cxn modelId="{87C8B811-33C5-46DF-B14F-5317F37DCD61}" type="presParOf" srcId="{AB3A4CDE-EF4C-477A-B4BE-05301EF86E9D}" destId="{9017AD93-9DC3-48D6-8A8B-37F2DAE884D5}" srcOrd="3" destOrd="0" presId="urn:microsoft.com/office/officeart/2018/2/layout/IconVerticalSolidList"/>
    <dgm:cxn modelId="{230F1AA7-4923-4425-902B-F5F8A14319B0}" type="presParOf" srcId="{AB3A4CDE-EF4C-477A-B4BE-05301EF86E9D}" destId="{6233FBA8-9B21-4F9E-85BE-322A3B9A4E17}" srcOrd="4" destOrd="0" presId="urn:microsoft.com/office/officeart/2018/2/layout/IconVerticalSolidList"/>
    <dgm:cxn modelId="{0A44D229-15BC-4ED9-8D8E-98DAA8681C86}" type="presParOf" srcId="{6233FBA8-9B21-4F9E-85BE-322A3B9A4E17}" destId="{8F9CB13C-68BE-44FA-8A12-46B231407B29}" srcOrd="0" destOrd="0" presId="urn:microsoft.com/office/officeart/2018/2/layout/IconVerticalSolidList"/>
    <dgm:cxn modelId="{D52B9D56-0F7E-4674-B7FB-BF479982F379}" type="presParOf" srcId="{6233FBA8-9B21-4F9E-85BE-322A3B9A4E17}" destId="{F7BE237C-009B-435E-BBFA-31AAFFF3B814}" srcOrd="1" destOrd="0" presId="urn:microsoft.com/office/officeart/2018/2/layout/IconVerticalSolidList"/>
    <dgm:cxn modelId="{E0C83615-36FF-4762-B096-4F9C1C5A5DAD}" type="presParOf" srcId="{6233FBA8-9B21-4F9E-85BE-322A3B9A4E17}" destId="{07E66C86-A9AC-407E-9CC3-F1E037723E5A}" srcOrd="2" destOrd="0" presId="urn:microsoft.com/office/officeart/2018/2/layout/IconVerticalSolidList"/>
    <dgm:cxn modelId="{DD99DB49-15F1-454B-919E-6615F00CACFE}" type="presParOf" srcId="{6233FBA8-9B21-4F9E-85BE-322A3B9A4E17}" destId="{ACF3BD68-E5D2-4774-B6AF-5F8F98E3B3C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887999-A204-4C98-BF25-C95B96C05E4B}" type="doc">
      <dgm:prSet loTypeId="urn:microsoft.com/office/officeart/2005/8/layout/pList2" loCatId="picture" qsTypeId="urn:microsoft.com/office/officeart/2005/8/quickstyle/simple1" qsCatId="simple" csTypeId="urn:microsoft.com/office/officeart/2005/8/colors/colorful5" csCatId="colorful" phldr="1"/>
      <dgm:spPr/>
      <dgm:t>
        <a:bodyPr/>
        <a:lstStyle/>
        <a:p>
          <a:endParaRPr lang="en-US"/>
        </a:p>
      </dgm:t>
    </dgm:pt>
    <dgm:pt modelId="{F7294E7B-C92D-4843-850D-CD082CDBFDF2}">
      <dgm:prSet phldrT="[Text]"/>
      <dgm:spPr/>
      <dgm:t>
        <a:bodyPr/>
        <a:lstStyle/>
        <a:p>
          <a:r>
            <a:rPr lang="en-US" dirty="0"/>
            <a:t>Supporting Industry</a:t>
          </a:r>
        </a:p>
        <a:p>
          <a:r>
            <a:rPr lang="en-US" dirty="0"/>
            <a:t>Pilot Programs</a:t>
          </a:r>
        </a:p>
        <a:p>
          <a:r>
            <a:rPr lang="en-US" dirty="0"/>
            <a:t>System testing</a:t>
          </a:r>
        </a:p>
        <a:p>
          <a:r>
            <a:rPr lang="en-US" dirty="0"/>
            <a:t>Case Studies</a:t>
          </a:r>
        </a:p>
      </dgm:t>
    </dgm:pt>
    <dgm:pt modelId="{BB55BCAB-901B-47E4-9922-B40D672E1FBA}" type="parTrans" cxnId="{170D6BF0-F4C0-42AA-BEF5-D935C12BE3CC}">
      <dgm:prSet/>
      <dgm:spPr/>
      <dgm:t>
        <a:bodyPr/>
        <a:lstStyle/>
        <a:p>
          <a:endParaRPr lang="en-US"/>
        </a:p>
      </dgm:t>
    </dgm:pt>
    <dgm:pt modelId="{6BF3FC77-FF65-491E-85D6-79646292449B}" type="sibTrans" cxnId="{170D6BF0-F4C0-42AA-BEF5-D935C12BE3CC}">
      <dgm:prSet/>
      <dgm:spPr/>
      <dgm:t>
        <a:bodyPr/>
        <a:lstStyle/>
        <a:p>
          <a:endParaRPr lang="en-US"/>
        </a:p>
      </dgm:t>
    </dgm:pt>
    <dgm:pt modelId="{2CA36CF0-0AA1-439C-889A-1422BF95690A}">
      <dgm:prSet phldrT="[Text]"/>
      <dgm:spPr/>
      <dgm:t>
        <a:bodyPr/>
        <a:lstStyle/>
        <a:p>
          <a:r>
            <a:rPr lang="en-US" dirty="0"/>
            <a:t>Standards Development</a:t>
          </a:r>
        </a:p>
        <a:p>
          <a:r>
            <a:rPr lang="en-US" dirty="0"/>
            <a:t>XML to JSON</a:t>
          </a:r>
        </a:p>
        <a:p>
          <a:r>
            <a:rPr lang="en-US" dirty="0"/>
            <a:t>KDEs</a:t>
          </a:r>
        </a:p>
        <a:p>
          <a:r>
            <a:rPr lang="en-US" dirty="0"/>
            <a:t>Stakeholder Dialogues</a:t>
          </a:r>
        </a:p>
      </dgm:t>
    </dgm:pt>
    <dgm:pt modelId="{C5FA85CF-08C0-45BA-9F83-5C3D8501F559}" type="parTrans" cxnId="{C8947463-CCC6-41A4-B6F8-FB46BAC3427D}">
      <dgm:prSet/>
      <dgm:spPr/>
      <dgm:t>
        <a:bodyPr/>
        <a:lstStyle/>
        <a:p>
          <a:endParaRPr lang="en-US"/>
        </a:p>
      </dgm:t>
    </dgm:pt>
    <dgm:pt modelId="{3360C416-08C9-4D75-949F-01158CB5674F}" type="sibTrans" cxnId="{C8947463-CCC6-41A4-B6F8-FB46BAC3427D}">
      <dgm:prSet/>
      <dgm:spPr/>
      <dgm:t>
        <a:bodyPr/>
        <a:lstStyle/>
        <a:p>
          <a:endParaRPr lang="en-US"/>
        </a:p>
      </dgm:t>
    </dgm:pt>
    <dgm:pt modelId="{ADA13ACF-C10C-4820-8657-D7B48EDD7D7D}">
      <dgm:prSet phldrT="[Text]"/>
      <dgm:spPr/>
      <dgm:t>
        <a:bodyPr/>
        <a:lstStyle/>
        <a:p>
          <a:r>
            <a:rPr lang="en-US" dirty="0"/>
            <a:t>Solution Provider interoperability</a:t>
          </a:r>
        </a:p>
        <a:p>
          <a:r>
            <a:rPr lang="en-US" dirty="0"/>
            <a:t>Trace Register</a:t>
          </a:r>
        </a:p>
        <a:p>
          <a:r>
            <a:rPr lang="en-US" dirty="0" err="1"/>
            <a:t>WholeChain</a:t>
          </a:r>
          <a:endParaRPr lang="en-US" dirty="0"/>
        </a:p>
        <a:p>
          <a:r>
            <a:rPr lang="en-US" dirty="0"/>
            <a:t>+++</a:t>
          </a:r>
        </a:p>
      </dgm:t>
    </dgm:pt>
    <dgm:pt modelId="{3E4C48C7-5153-444C-87FC-6716E8A5D131}" type="parTrans" cxnId="{D6CDC902-D2C6-4C99-B8CA-EB889B167F1A}">
      <dgm:prSet/>
      <dgm:spPr/>
      <dgm:t>
        <a:bodyPr/>
        <a:lstStyle/>
        <a:p>
          <a:endParaRPr lang="en-US"/>
        </a:p>
      </dgm:t>
    </dgm:pt>
    <dgm:pt modelId="{8220E396-5248-4EF5-926F-DD7421A54952}" type="sibTrans" cxnId="{D6CDC902-D2C6-4C99-B8CA-EB889B167F1A}">
      <dgm:prSet/>
      <dgm:spPr/>
      <dgm:t>
        <a:bodyPr/>
        <a:lstStyle/>
        <a:p>
          <a:endParaRPr lang="en-US"/>
        </a:p>
      </dgm:t>
    </dgm:pt>
    <dgm:pt modelId="{C0A0B0D4-A54E-4BFF-A7D7-F8358C4A2EBF}" type="pres">
      <dgm:prSet presAssocID="{6A887999-A204-4C98-BF25-C95B96C05E4B}" presName="Name0" presStyleCnt="0">
        <dgm:presLayoutVars>
          <dgm:dir/>
          <dgm:resizeHandles val="exact"/>
        </dgm:presLayoutVars>
      </dgm:prSet>
      <dgm:spPr/>
    </dgm:pt>
    <dgm:pt modelId="{D384372D-0E1D-4B9A-B778-F36F53900FE6}" type="pres">
      <dgm:prSet presAssocID="{6A887999-A204-4C98-BF25-C95B96C05E4B}" presName="bkgdShp" presStyleLbl="alignAccFollowNode1" presStyleIdx="0" presStyleCnt="1"/>
      <dgm:spPr/>
    </dgm:pt>
    <dgm:pt modelId="{16E57A2A-39E8-4D75-AA82-BA53355EAA0B}" type="pres">
      <dgm:prSet presAssocID="{6A887999-A204-4C98-BF25-C95B96C05E4B}" presName="linComp" presStyleCnt="0"/>
      <dgm:spPr/>
    </dgm:pt>
    <dgm:pt modelId="{7D68ABBC-BDC9-4B64-8CD1-9A8F218A3F22}" type="pres">
      <dgm:prSet presAssocID="{F7294E7B-C92D-4843-850D-CD082CDBFDF2}" presName="compNode" presStyleCnt="0"/>
      <dgm:spPr/>
    </dgm:pt>
    <dgm:pt modelId="{0A2B9196-E714-42F5-BCCA-C5AC775F8190}" type="pres">
      <dgm:prSet presAssocID="{F7294E7B-C92D-4843-850D-CD082CDBFDF2}" presName="node" presStyleLbl="node1" presStyleIdx="0" presStyleCnt="3">
        <dgm:presLayoutVars>
          <dgm:bulletEnabled val="1"/>
        </dgm:presLayoutVars>
      </dgm:prSet>
      <dgm:spPr/>
    </dgm:pt>
    <dgm:pt modelId="{847654BA-B9B3-4F67-93CA-DC71B36BE11A}" type="pres">
      <dgm:prSet presAssocID="{F7294E7B-C92D-4843-850D-CD082CDBFDF2}" presName="invisiNode" presStyleLbl="node1" presStyleIdx="0" presStyleCnt="3"/>
      <dgm:spPr/>
    </dgm:pt>
    <dgm:pt modelId="{EC77A014-81A8-4950-BFBE-576CC0227F38}" type="pres">
      <dgm:prSet presAssocID="{F7294E7B-C92D-4843-850D-CD082CDBFDF2}"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6000" b="-26000"/>
          </a:stretch>
        </a:blipFill>
      </dgm:spPr>
    </dgm:pt>
    <dgm:pt modelId="{6C61128A-C781-4B93-8840-E4575F90DC8F}" type="pres">
      <dgm:prSet presAssocID="{6BF3FC77-FF65-491E-85D6-79646292449B}" presName="sibTrans" presStyleLbl="sibTrans2D1" presStyleIdx="0" presStyleCnt="0"/>
      <dgm:spPr/>
    </dgm:pt>
    <dgm:pt modelId="{DF930B72-F134-4678-B68B-073B88A80B9F}" type="pres">
      <dgm:prSet presAssocID="{2CA36CF0-0AA1-439C-889A-1422BF95690A}" presName="compNode" presStyleCnt="0"/>
      <dgm:spPr/>
    </dgm:pt>
    <dgm:pt modelId="{AA9FC5FD-CD1D-4DF4-AB7C-C3AC5B6B3355}" type="pres">
      <dgm:prSet presAssocID="{2CA36CF0-0AA1-439C-889A-1422BF95690A}" presName="node" presStyleLbl="node1" presStyleIdx="1" presStyleCnt="3">
        <dgm:presLayoutVars>
          <dgm:bulletEnabled val="1"/>
        </dgm:presLayoutVars>
      </dgm:prSet>
      <dgm:spPr/>
    </dgm:pt>
    <dgm:pt modelId="{5082ADF2-6D7B-4405-8515-6F045337E51A}" type="pres">
      <dgm:prSet presAssocID="{2CA36CF0-0AA1-439C-889A-1422BF95690A}" presName="invisiNode" presStyleLbl="node1" presStyleIdx="1" presStyleCnt="3"/>
      <dgm:spPr/>
    </dgm:pt>
    <dgm:pt modelId="{BA67145C-7E65-45BA-8441-C5FED3B050C0}" type="pres">
      <dgm:prSet presAssocID="{2CA36CF0-0AA1-439C-889A-1422BF95690A}"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31000" b="-31000"/>
          </a:stretch>
        </a:blipFill>
      </dgm:spPr>
    </dgm:pt>
    <dgm:pt modelId="{9B61F03E-7364-4A3E-ACBE-BC8B45FC6B35}" type="pres">
      <dgm:prSet presAssocID="{3360C416-08C9-4D75-949F-01158CB5674F}" presName="sibTrans" presStyleLbl="sibTrans2D1" presStyleIdx="0" presStyleCnt="0"/>
      <dgm:spPr/>
    </dgm:pt>
    <dgm:pt modelId="{A53D1974-CB66-4775-80C2-2CE127CDA657}" type="pres">
      <dgm:prSet presAssocID="{ADA13ACF-C10C-4820-8657-D7B48EDD7D7D}" presName="compNode" presStyleCnt="0"/>
      <dgm:spPr/>
    </dgm:pt>
    <dgm:pt modelId="{FE585D52-DAAC-46E8-AC68-E7905A2CDD19}" type="pres">
      <dgm:prSet presAssocID="{ADA13ACF-C10C-4820-8657-D7B48EDD7D7D}" presName="node" presStyleLbl="node1" presStyleIdx="2" presStyleCnt="3">
        <dgm:presLayoutVars>
          <dgm:bulletEnabled val="1"/>
        </dgm:presLayoutVars>
      </dgm:prSet>
      <dgm:spPr/>
    </dgm:pt>
    <dgm:pt modelId="{53953B4D-1DBB-4F48-86D2-90B376395274}" type="pres">
      <dgm:prSet presAssocID="{ADA13ACF-C10C-4820-8657-D7B48EDD7D7D}" presName="invisiNode" presStyleLbl="node1" presStyleIdx="2" presStyleCnt="3"/>
      <dgm:spPr/>
    </dgm:pt>
    <dgm:pt modelId="{EB6D7F78-6CCF-4619-AABC-C90CF5834C12}" type="pres">
      <dgm:prSet presAssocID="{ADA13ACF-C10C-4820-8657-D7B48EDD7D7D}"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2000" b="-22000"/>
          </a:stretch>
        </a:blipFill>
      </dgm:spPr>
    </dgm:pt>
  </dgm:ptLst>
  <dgm:cxnLst>
    <dgm:cxn modelId="{D6CDC902-D2C6-4C99-B8CA-EB889B167F1A}" srcId="{6A887999-A204-4C98-BF25-C95B96C05E4B}" destId="{ADA13ACF-C10C-4820-8657-D7B48EDD7D7D}" srcOrd="2" destOrd="0" parTransId="{3E4C48C7-5153-444C-87FC-6716E8A5D131}" sibTransId="{8220E396-5248-4EF5-926F-DD7421A54952}"/>
    <dgm:cxn modelId="{C1DD980B-8322-473F-A4F6-06DD099D670A}" type="presOf" srcId="{ADA13ACF-C10C-4820-8657-D7B48EDD7D7D}" destId="{FE585D52-DAAC-46E8-AC68-E7905A2CDD19}" srcOrd="0" destOrd="0" presId="urn:microsoft.com/office/officeart/2005/8/layout/pList2"/>
    <dgm:cxn modelId="{5680C95A-4E8A-47B2-B617-82A1391BC82A}" type="presOf" srcId="{F7294E7B-C92D-4843-850D-CD082CDBFDF2}" destId="{0A2B9196-E714-42F5-BCCA-C5AC775F8190}" srcOrd="0" destOrd="0" presId="urn:microsoft.com/office/officeart/2005/8/layout/pList2"/>
    <dgm:cxn modelId="{C8947463-CCC6-41A4-B6F8-FB46BAC3427D}" srcId="{6A887999-A204-4C98-BF25-C95B96C05E4B}" destId="{2CA36CF0-0AA1-439C-889A-1422BF95690A}" srcOrd="1" destOrd="0" parTransId="{C5FA85CF-08C0-45BA-9F83-5C3D8501F559}" sibTransId="{3360C416-08C9-4D75-949F-01158CB5674F}"/>
    <dgm:cxn modelId="{A5137579-6045-4A5C-91DF-205DC4E2B27F}" type="presOf" srcId="{3360C416-08C9-4D75-949F-01158CB5674F}" destId="{9B61F03E-7364-4A3E-ACBE-BC8B45FC6B35}" srcOrd="0" destOrd="0" presId="urn:microsoft.com/office/officeart/2005/8/layout/pList2"/>
    <dgm:cxn modelId="{F118F47C-19D6-4518-B551-BCDE0AF131C4}" type="presOf" srcId="{6A887999-A204-4C98-BF25-C95B96C05E4B}" destId="{C0A0B0D4-A54E-4BFF-A7D7-F8358C4A2EBF}" srcOrd="0" destOrd="0" presId="urn:microsoft.com/office/officeart/2005/8/layout/pList2"/>
    <dgm:cxn modelId="{2742D99C-51FA-4B4A-9A42-11A8771CE19E}" type="presOf" srcId="{6BF3FC77-FF65-491E-85D6-79646292449B}" destId="{6C61128A-C781-4B93-8840-E4575F90DC8F}" srcOrd="0" destOrd="0" presId="urn:microsoft.com/office/officeart/2005/8/layout/pList2"/>
    <dgm:cxn modelId="{792138DF-E8BB-4EDC-809D-053B4ED00367}" type="presOf" srcId="{2CA36CF0-0AA1-439C-889A-1422BF95690A}" destId="{AA9FC5FD-CD1D-4DF4-AB7C-C3AC5B6B3355}" srcOrd="0" destOrd="0" presId="urn:microsoft.com/office/officeart/2005/8/layout/pList2"/>
    <dgm:cxn modelId="{170D6BF0-F4C0-42AA-BEF5-D935C12BE3CC}" srcId="{6A887999-A204-4C98-BF25-C95B96C05E4B}" destId="{F7294E7B-C92D-4843-850D-CD082CDBFDF2}" srcOrd="0" destOrd="0" parTransId="{BB55BCAB-901B-47E4-9922-B40D672E1FBA}" sibTransId="{6BF3FC77-FF65-491E-85D6-79646292449B}"/>
    <dgm:cxn modelId="{8FE90DD7-1B52-4E00-B899-BF135AA085A8}" type="presParOf" srcId="{C0A0B0D4-A54E-4BFF-A7D7-F8358C4A2EBF}" destId="{D384372D-0E1D-4B9A-B778-F36F53900FE6}" srcOrd="0" destOrd="0" presId="urn:microsoft.com/office/officeart/2005/8/layout/pList2"/>
    <dgm:cxn modelId="{A8CDC316-4A54-41A1-8009-60FB6EE8139E}" type="presParOf" srcId="{C0A0B0D4-A54E-4BFF-A7D7-F8358C4A2EBF}" destId="{16E57A2A-39E8-4D75-AA82-BA53355EAA0B}" srcOrd="1" destOrd="0" presId="urn:microsoft.com/office/officeart/2005/8/layout/pList2"/>
    <dgm:cxn modelId="{FB16511F-2298-4AB3-BF60-26C98CABFA60}" type="presParOf" srcId="{16E57A2A-39E8-4D75-AA82-BA53355EAA0B}" destId="{7D68ABBC-BDC9-4B64-8CD1-9A8F218A3F22}" srcOrd="0" destOrd="0" presId="urn:microsoft.com/office/officeart/2005/8/layout/pList2"/>
    <dgm:cxn modelId="{A9A3BFB8-84F1-4E2D-8B2E-8762E545F1B8}" type="presParOf" srcId="{7D68ABBC-BDC9-4B64-8CD1-9A8F218A3F22}" destId="{0A2B9196-E714-42F5-BCCA-C5AC775F8190}" srcOrd="0" destOrd="0" presId="urn:microsoft.com/office/officeart/2005/8/layout/pList2"/>
    <dgm:cxn modelId="{DB8CABD2-6A2B-4817-AE02-E967A172E3DA}" type="presParOf" srcId="{7D68ABBC-BDC9-4B64-8CD1-9A8F218A3F22}" destId="{847654BA-B9B3-4F67-93CA-DC71B36BE11A}" srcOrd="1" destOrd="0" presId="urn:microsoft.com/office/officeart/2005/8/layout/pList2"/>
    <dgm:cxn modelId="{00F7FDF1-F6EF-4920-816C-692301DB7DE4}" type="presParOf" srcId="{7D68ABBC-BDC9-4B64-8CD1-9A8F218A3F22}" destId="{EC77A014-81A8-4950-BFBE-576CC0227F38}" srcOrd="2" destOrd="0" presId="urn:microsoft.com/office/officeart/2005/8/layout/pList2"/>
    <dgm:cxn modelId="{65552566-BBFD-4001-BDD9-D2B216A6D721}" type="presParOf" srcId="{16E57A2A-39E8-4D75-AA82-BA53355EAA0B}" destId="{6C61128A-C781-4B93-8840-E4575F90DC8F}" srcOrd="1" destOrd="0" presId="urn:microsoft.com/office/officeart/2005/8/layout/pList2"/>
    <dgm:cxn modelId="{60131203-8A56-41FD-BCE1-37AA3AE9AB2D}" type="presParOf" srcId="{16E57A2A-39E8-4D75-AA82-BA53355EAA0B}" destId="{DF930B72-F134-4678-B68B-073B88A80B9F}" srcOrd="2" destOrd="0" presId="urn:microsoft.com/office/officeart/2005/8/layout/pList2"/>
    <dgm:cxn modelId="{24A6D292-98D0-4AC1-9D34-C4CD51BFF49F}" type="presParOf" srcId="{DF930B72-F134-4678-B68B-073B88A80B9F}" destId="{AA9FC5FD-CD1D-4DF4-AB7C-C3AC5B6B3355}" srcOrd="0" destOrd="0" presId="urn:microsoft.com/office/officeart/2005/8/layout/pList2"/>
    <dgm:cxn modelId="{D5696CC7-CE91-41E9-9EA7-F5567C5D5648}" type="presParOf" srcId="{DF930B72-F134-4678-B68B-073B88A80B9F}" destId="{5082ADF2-6D7B-4405-8515-6F045337E51A}" srcOrd="1" destOrd="0" presId="urn:microsoft.com/office/officeart/2005/8/layout/pList2"/>
    <dgm:cxn modelId="{BDAAD5EB-06C3-4090-826D-56E435307AA4}" type="presParOf" srcId="{DF930B72-F134-4678-B68B-073B88A80B9F}" destId="{BA67145C-7E65-45BA-8441-C5FED3B050C0}" srcOrd="2" destOrd="0" presId="urn:microsoft.com/office/officeart/2005/8/layout/pList2"/>
    <dgm:cxn modelId="{C0AA4521-9053-4ABD-B0AC-831920CCD8B8}" type="presParOf" srcId="{16E57A2A-39E8-4D75-AA82-BA53355EAA0B}" destId="{9B61F03E-7364-4A3E-ACBE-BC8B45FC6B35}" srcOrd="3" destOrd="0" presId="urn:microsoft.com/office/officeart/2005/8/layout/pList2"/>
    <dgm:cxn modelId="{210868B2-42C2-4D5A-A64B-5D6F6D843C63}" type="presParOf" srcId="{16E57A2A-39E8-4D75-AA82-BA53355EAA0B}" destId="{A53D1974-CB66-4775-80C2-2CE127CDA657}" srcOrd="4" destOrd="0" presId="urn:microsoft.com/office/officeart/2005/8/layout/pList2"/>
    <dgm:cxn modelId="{EC168B9D-3389-4B24-A8EB-A3635E23C79A}" type="presParOf" srcId="{A53D1974-CB66-4775-80C2-2CE127CDA657}" destId="{FE585D52-DAAC-46E8-AC68-E7905A2CDD19}" srcOrd="0" destOrd="0" presId="urn:microsoft.com/office/officeart/2005/8/layout/pList2"/>
    <dgm:cxn modelId="{E98BFA43-9DC9-452A-A33F-652C1686F4B0}" type="presParOf" srcId="{A53D1974-CB66-4775-80C2-2CE127CDA657}" destId="{53953B4D-1DBB-4F48-86D2-90B376395274}" srcOrd="1" destOrd="0" presId="urn:microsoft.com/office/officeart/2005/8/layout/pList2"/>
    <dgm:cxn modelId="{466BBE86-2D9D-4E73-944A-92EC971EE264}" type="presParOf" srcId="{A53D1974-CB66-4775-80C2-2CE127CDA657}" destId="{EB6D7F78-6CCF-4619-AABC-C90CF5834C1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A54F9-1C84-4A24-9314-98437452255D}">
      <dsp:nvSpPr>
        <dsp:cNvPr id="0" name=""/>
        <dsp:cNvSpPr/>
      </dsp:nvSpPr>
      <dsp:spPr>
        <a:xfrm>
          <a:off x="0" y="53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B831E6-D021-4A19-9C6F-61E725E5366C}">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924C57-5088-4B73-AED3-E530E0BF16F1}">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90000"/>
            </a:lnSpc>
            <a:spcBef>
              <a:spcPct val="0"/>
            </a:spcBef>
            <a:spcAft>
              <a:spcPct val="35000"/>
            </a:spcAft>
            <a:buNone/>
          </a:pPr>
          <a:r>
            <a:rPr lang="en-GB" sz="2400" b="1" kern="1200" noProof="0" dirty="0">
              <a:solidFill>
                <a:srgbClr val="C00000"/>
              </a:solidFill>
            </a:rPr>
            <a:t>HOW</a:t>
          </a:r>
          <a:r>
            <a:rPr lang="en-GB" sz="2400" kern="1200" noProof="0" dirty="0"/>
            <a:t> data can be standardised and shared                                                      =&gt; EPCIS (GS1) - Interoperability Guidelines</a:t>
          </a:r>
        </a:p>
      </dsp:txBody>
      <dsp:txXfrm>
        <a:off x="1435590" y="531"/>
        <a:ext cx="9080009" cy="1242935"/>
      </dsp:txXfrm>
    </dsp:sp>
    <dsp:sp modelId="{2FE2E684-FEFE-4CED-98D2-6197367F56AD}">
      <dsp:nvSpPr>
        <dsp:cNvPr id="0" name=""/>
        <dsp:cNvSpPr/>
      </dsp:nvSpPr>
      <dsp:spPr>
        <a:xfrm>
          <a:off x="0" y="155420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F48722-B4BF-4557-86C8-5BB4E05CFD4B}">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DA5508-6891-4A87-B9AC-CB3CF59E71FB}">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90000"/>
            </a:lnSpc>
            <a:spcBef>
              <a:spcPct val="0"/>
            </a:spcBef>
            <a:spcAft>
              <a:spcPct val="35000"/>
            </a:spcAft>
            <a:buNone/>
          </a:pPr>
          <a:r>
            <a:rPr lang="en-GB" sz="2400" b="1" kern="1200" noProof="0" dirty="0">
              <a:solidFill>
                <a:srgbClr val="C00000"/>
              </a:solidFill>
            </a:rPr>
            <a:t>WHO</a:t>
          </a:r>
          <a:r>
            <a:rPr lang="en-GB" sz="2400" kern="1200" noProof="0" dirty="0"/>
            <a:t> in the supply chain is responsible for that data capture </a:t>
          </a:r>
          <a:br>
            <a:rPr lang="en-GB" sz="2400" kern="1200" noProof="0" dirty="0"/>
          </a:br>
          <a:r>
            <a:rPr lang="en-GB" sz="2400" kern="1200" noProof="0" dirty="0"/>
            <a:t>=&gt; the CTE list (CTE = Critical Tracking Events)</a:t>
          </a:r>
        </a:p>
      </dsp:txBody>
      <dsp:txXfrm>
        <a:off x="1435590" y="1554201"/>
        <a:ext cx="9080009" cy="1242935"/>
      </dsp:txXfrm>
    </dsp:sp>
    <dsp:sp modelId="{8F9CB13C-68BE-44FA-8A12-46B231407B29}">
      <dsp:nvSpPr>
        <dsp:cNvPr id="0" name=""/>
        <dsp:cNvSpPr/>
      </dsp:nvSpPr>
      <dsp:spPr>
        <a:xfrm>
          <a:off x="0" y="3107870"/>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BE237C-009B-435E-BBFA-31AAFFF3B814}">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F3BD68-E5D2-4774-B6AF-5F8F98E3B3CF}">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90000"/>
            </a:lnSpc>
            <a:spcBef>
              <a:spcPct val="0"/>
            </a:spcBef>
            <a:spcAft>
              <a:spcPct val="35000"/>
            </a:spcAft>
            <a:buNone/>
          </a:pPr>
          <a:r>
            <a:rPr lang="en-GB" sz="2400" b="1" kern="1200" noProof="0" dirty="0">
              <a:solidFill>
                <a:srgbClr val="C00000"/>
              </a:solidFill>
            </a:rPr>
            <a:t>WHAT</a:t>
          </a:r>
          <a:r>
            <a:rPr lang="en-GB" sz="2400" kern="1200" noProof="0" dirty="0"/>
            <a:t> data/key data elements needs to be captured and transferred </a:t>
          </a:r>
          <a:br>
            <a:rPr lang="en-GB" sz="2400" kern="1200" noProof="0" dirty="0"/>
          </a:br>
          <a:r>
            <a:rPr lang="en-GB" sz="2400" kern="1200" noProof="0" dirty="0"/>
            <a:t>=&gt; the KDE list (KDE = Key Data Elements)</a:t>
          </a:r>
        </a:p>
      </dsp:txBody>
      <dsp:txXfrm>
        <a:off x="1435590" y="3107870"/>
        <a:ext cx="90800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84372D-0E1D-4B9A-B778-F36F53900FE6}">
      <dsp:nvSpPr>
        <dsp:cNvPr id="0" name=""/>
        <dsp:cNvSpPr/>
      </dsp:nvSpPr>
      <dsp:spPr>
        <a:xfrm>
          <a:off x="0" y="0"/>
          <a:ext cx="10515600" cy="1958102"/>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77A014-81A8-4950-BFBE-576CC0227F38}">
      <dsp:nvSpPr>
        <dsp:cNvPr id="0" name=""/>
        <dsp:cNvSpPr/>
      </dsp:nvSpPr>
      <dsp:spPr>
        <a:xfrm>
          <a:off x="315468" y="261080"/>
          <a:ext cx="3088957"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2B9196-E714-42F5-BCCA-C5AC775F8190}">
      <dsp:nvSpPr>
        <dsp:cNvPr id="0" name=""/>
        <dsp:cNvSpPr/>
      </dsp:nvSpPr>
      <dsp:spPr>
        <a:xfrm rot="10800000">
          <a:off x="315468" y="1958102"/>
          <a:ext cx="3088957" cy="2393235"/>
        </a:xfrm>
        <a:prstGeom prst="round2SameRect">
          <a:avLst>
            <a:gd name="adj1" fmla="val 105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kern="1200" dirty="0"/>
            <a:t>Supporting Industry</a:t>
          </a:r>
        </a:p>
        <a:p>
          <a:pPr marL="0" lvl="0" indent="0" algn="ctr" defTabSz="977900">
            <a:lnSpc>
              <a:spcPct val="90000"/>
            </a:lnSpc>
            <a:spcBef>
              <a:spcPct val="0"/>
            </a:spcBef>
            <a:spcAft>
              <a:spcPct val="35000"/>
            </a:spcAft>
            <a:buNone/>
          </a:pPr>
          <a:r>
            <a:rPr lang="en-US" sz="2200" kern="1200" dirty="0"/>
            <a:t>Pilot Programs</a:t>
          </a:r>
        </a:p>
        <a:p>
          <a:pPr marL="0" lvl="0" indent="0" algn="ctr" defTabSz="977900">
            <a:lnSpc>
              <a:spcPct val="90000"/>
            </a:lnSpc>
            <a:spcBef>
              <a:spcPct val="0"/>
            </a:spcBef>
            <a:spcAft>
              <a:spcPct val="35000"/>
            </a:spcAft>
            <a:buNone/>
          </a:pPr>
          <a:r>
            <a:rPr lang="en-US" sz="2200" kern="1200" dirty="0"/>
            <a:t>System testing</a:t>
          </a:r>
        </a:p>
        <a:p>
          <a:pPr marL="0" lvl="0" indent="0" algn="ctr" defTabSz="977900">
            <a:lnSpc>
              <a:spcPct val="90000"/>
            </a:lnSpc>
            <a:spcBef>
              <a:spcPct val="0"/>
            </a:spcBef>
            <a:spcAft>
              <a:spcPct val="35000"/>
            </a:spcAft>
            <a:buNone/>
          </a:pPr>
          <a:r>
            <a:rPr lang="en-US" sz="2200" kern="1200" dirty="0"/>
            <a:t>Case Studies</a:t>
          </a:r>
        </a:p>
      </dsp:txBody>
      <dsp:txXfrm rot="10800000">
        <a:off x="389068" y="1958102"/>
        <a:ext cx="2941757" cy="2319635"/>
      </dsp:txXfrm>
    </dsp:sp>
    <dsp:sp modelId="{BA67145C-7E65-45BA-8441-C5FED3B050C0}">
      <dsp:nvSpPr>
        <dsp:cNvPr id="0" name=""/>
        <dsp:cNvSpPr/>
      </dsp:nvSpPr>
      <dsp:spPr>
        <a:xfrm>
          <a:off x="3713321" y="261080"/>
          <a:ext cx="3088957" cy="143594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9FC5FD-CD1D-4DF4-AB7C-C3AC5B6B3355}">
      <dsp:nvSpPr>
        <dsp:cNvPr id="0" name=""/>
        <dsp:cNvSpPr/>
      </dsp:nvSpPr>
      <dsp:spPr>
        <a:xfrm rot="10800000">
          <a:off x="3713321" y="1958102"/>
          <a:ext cx="3088957" cy="2393235"/>
        </a:xfrm>
        <a:prstGeom prst="round2SameRect">
          <a:avLst>
            <a:gd name="adj1" fmla="val 10500"/>
            <a:gd name="adj2" fmla="val 0"/>
          </a:avLst>
        </a:prstGeom>
        <a:solidFill>
          <a:schemeClr val="accent5">
            <a:hueOff val="207253"/>
            <a:satOff val="19748"/>
            <a:lumOff val="-8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kern="1200" dirty="0"/>
            <a:t>Standards Development</a:t>
          </a:r>
        </a:p>
        <a:p>
          <a:pPr marL="0" lvl="0" indent="0" algn="ctr" defTabSz="977900">
            <a:lnSpc>
              <a:spcPct val="90000"/>
            </a:lnSpc>
            <a:spcBef>
              <a:spcPct val="0"/>
            </a:spcBef>
            <a:spcAft>
              <a:spcPct val="35000"/>
            </a:spcAft>
            <a:buNone/>
          </a:pPr>
          <a:r>
            <a:rPr lang="en-US" sz="2200" kern="1200" dirty="0"/>
            <a:t>XML to JSON</a:t>
          </a:r>
        </a:p>
        <a:p>
          <a:pPr marL="0" lvl="0" indent="0" algn="ctr" defTabSz="977900">
            <a:lnSpc>
              <a:spcPct val="90000"/>
            </a:lnSpc>
            <a:spcBef>
              <a:spcPct val="0"/>
            </a:spcBef>
            <a:spcAft>
              <a:spcPct val="35000"/>
            </a:spcAft>
            <a:buNone/>
          </a:pPr>
          <a:r>
            <a:rPr lang="en-US" sz="2200" kern="1200" dirty="0"/>
            <a:t>KDEs</a:t>
          </a:r>
        </a:p>
        <a:p>
          <a:pPr marL="0" lvl="0" indent="0" algn="ctr" defTabSz="977900">
            <a:lnSpc>
              <a:spcPct val="90000"/>
            </a:lnSpc>
            <a:spcBef>
              <a:spcPct val="0"/>
            </a:spcBef>
            <a:spcAft>
              <a:spcPct val="35000"/>
            </a:spcAft>
            <a:buNone/>
          </a:pPr>
          <a:r>
            <a:rPr lang="en-US" sz="2200" kern="1200" dirty="0"/>
            <a:t>Stakeholder Dialogues</a:t>
          </a:r>
        </a:p>
      </dsp:txBody>
      <dsp:txXfrm rot="10800000">
        <a:off x="3786921" y="1958102"/>
        <a:ext cx="2941757" cy="2319635"/>
      </dsp:txXfrm>
    </dsp:sp>
    <dsp:sp modelId="{EB6D7F78-6CCF-4619-AABC-C90CF5834C12}">
      <dsp:nvSpPr>
        <dsp:cNvPr id="0" name=""/>
        <dsp:cNvSpPr/>
      </dsp:nvSpPr>
      <dsp:spPr>
        <a:xfrm>
          <a:off x="7111174" y="261080"/>
          <a:ext cx="3088957" cy="1435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585D52-DAAC-46E8-AC68-E7905A2CDD19}">
      <dsp:nvSpPr>
        <dsp:cNvPr id="0" name=""/>
        <dsp:cNvSpPr/>
      </dsp:nvSpPr>
      <dsp:spPr>
        <a:xfrm rot="10800000">
          <a:off x="7111174" y="1958102"/>
          <a:ext cx="3088957" cy="2393235"/>
        </a:xfrm>
        <a:prstGeom prst="round2SameRect">
          <a:avLst>
            <a:gd name="adj1" fmla="val 10500"/>
            <a:gd name="adj2" fmla="val 0"/>
          </a:avLst>
        </a:prstGeom>
        <a:solidFill>
          <a:schemeClr val="accent5">
            <a:hueOff val="414507"/>
            <a:satOff val="39495"/>
            <a:lumOff val="-1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kern="1200" dirty="0"/>
            <a:t>Solution Provider interoperability</a:t>
          </a:r>
        </a:p>
        <a:p>
          <a:pPr marL="0" lvl="0" indent="0" algn="ctr" defTabSz="977900">
            <a:lnSpc>
              <a:spcPct val="90000"/>
            </a:lnSpc>
            <a:spcBef>
              <a:spcPct val="0"/>
            </a:spcBef>
            <a:spcAft>
              <a:spcPct val="35000"/>
            </a:spcAft>
            <a:buNone/>
          </a:pPr>
          <a:r>
            <a:rPr lang="en-US" sz="2200" kern="1200" dirty="0"/>
            <a:t>Trace Register</a:t>
          </a:r>
        </a:p>
        <a:p>
          <a:pPr marL="0" lvl="0" indent="0" algn="ctr" defTabSz="977900">
            <a:lnSpc>
              <a:spcPct val="90000"/>
            </a:lnSpc>
            <a:spcBef>
              <a:spcPct val="0"/>
            </a:spcBef>
            <a:spcAft>
              <a:spcPct val="35000"/>
            </a:spcAft>
            <a:buNone/>
          </a:pPr>
          <a:r>
            <a:rPr lang="en-US" sz="2200" kern="1200" dirty="0" err="1"/>
            <a:t>WholeChain</a:t>
          </a:r>
          <a:endParaRPr lang="en-US" sz="2200" kern="1200" dirty="0"/>
        </a:p>
        <a:p>
          <a:pPr marL="0" lvl="0" indent="0" algn="ctr" defTabSz="977900">
            <a:lnSpc>
              <a:spcPct val="90000"/>
            </a:lnSpc>
            <a:spcBef>
              <a:spcPct val="0"/>
            </a:spcBef>
            <a:spcAft>
              <a:spcPct val="35000"/>
            </a:spcAft>
            <a:buNone/>
          </a:pPr>
          <a:r>
            <a:rPr lang="en-US" sz="2200" kern="1200" dirty="0"/>
            <a:t>+++</a:t>
          </a:r>
        </a:p>
      </dsp:txBody>
      <dsp:txXfrm rot="10800000">
        <a:off x="7184774" y="1958102"/>
        <a:ext cx="2941757" cy="23196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50AAF-F587-4537-B8AE-0D247C4FE6A9}" type="datetimeFigureOut">
              <a:rPr lang="en-US" smtClean="0"/>
              <a:t>1/25/24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D619A5-0387-4019-A5CF-C5864AFB4CE9}" type="slidenum">
              <a:rPr lang="en-US" smtClean="0"/>
              <a:t>‹N°›</a:t>
            </a:fld>
            <a:endParaRPr lang="en-US"/>
          </a:p>
        </p:txBody>
      </p:sp>
    </p:spTree>
    <p:extLst>
      <p:ext uri="{BB962C8B-B14F-4D97-AF65-F5344CB8AC3E}">
        <p14:creationId xmlns:p14="http://schemas.microsoft.com/office/powerpoint/2010/main" val="2675938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1D619A5-0387-4019-A5CF-C5864AFB4CE9}" type="slidenum">
              <a:rPr lang="en-US" smtClean="0"/>
              <a:t>1</a:t>
            </a:fld>
            <a:endParaRPr lang="en-US"/>
          </a:p>
        </p:txBody>
      </p:sp>
    </p:spTree>
    <p:extLst>
      <p:ext uri="{BB962C8B-B14F-4D97-AF65-F5344CB8AC3E}">
        <p14:creationId xmlns:p14="http://schemas.microsoft.com/office/powerpoint/2010/main" val="3954958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dirty="0"/>
              <a:t>Here you can see the complete</a:t>
            </a:r>
            <a:r>
              <a:rPr lang="en-US" baseline="0" dirty="0"/>
              <a:t> list of KDEs for wild-caught supply chains. We have another list for aquaculture. </a:t>
            </a:r>
            <a:r>
              <a:rPr lang="en-US" dirty="0"/>
              <a:t>These Key Data Elements represent the product information that is exchanged in traceability data systems. </a:t>
            </a:r>
          </a:p>
          <a:p>
            <a:endParaRPr lang="en-US" dirty="0"/>
          </a:p>
          <a:p>
            <a:r>
              <a:rPr lang="en-US" dirty="0"/>
              <a:t>We started this Dialogue with industry but also with tech solution providers and NGOs to determine what needs to be included to confirm </a:t>
            </a:r>
            <a:r>
              <a:rPr lang="en-US" i="1" dirty="0"/>
              <a:t>legal origin </a:t>
            </a:r>
            <a:r>
              <a:rPr lang="en-US" dirty="0"/>
              <a:t>of seafood, as well as supporting CSR policies on sustainability and human welfare. So</a:t>
            </a:r>
            <a:r>
              <a:rPr lang="en-US" baseline="0" dirty="0"/>
              <a:t> th</a:t>
            </a:r>
            <a:r>
              <a:rPr lang="en-US" dirty="0"/>
              <a:t>is list</a:t>
            </a:r>
            <a:r>
              <a:rPr lang="en-US" baseline="0" dirty="0"/>
              <a:t> of KDEs reflects a broad industry consensus of what needs to be collected.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Both </a:t>
            </a:r>
            <a:r>
              <a:rPr lang="en-US" sz="1200" b="1" dirty="0"/>
              <a:t>EU and US import control</a:t>
            </a:r>
            <a:r>
              <a:rPr lang="en-US" sz="1200" b="1" baseline="0" dirty="0"/>
              <a:t> schemes</a:t>
            </a:r>
            <a:r>
              <a:rPr lang="en-US" sz="1200" b="1" dirty="0"/>
              <a:t> </a:t>
            </a:r>
            <a:r>
              <a:rPr lang="en-US" sz="1200" dirty="0"/>
              <a:t>were considered in developing the KDE lists.</a:t>
            </a:r>
            <a:r>
              <a:rPr lang="en-US" sz="1200" baseline="0" dirty="0"/>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91726-E815-EC4F-A946-14DF17513E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44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the impacts of the COVID pandemic on the seafood sector, the dialogue’s momentum has been visible first and foremost in the steady growth of GDST membership since the standards were published in 2020.  More than 100 companies have now directly adopted the GDST standards or joined in endorsing them.  Just some of their logos are presented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99747B-FF2C-4292-B4A2-9B71BFA690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190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also seen steady growth in formal endorsements and working partnerships from other major seafood industry platforms, including new endorsements from Sea Pact in North America, the UK Seafood Industry Alliance, ISSF, and GSSI.  And there’s been excellent growth in the number of traceability solution vendors lining up to sell products and services that support GDST implementation – with over thirty vendors actively engaged.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99747B-FF2C-4292-B4A2-9B71BFA690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30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The GDST </a:t>
            </a:r>
            <a:r>
              <a:rPr lang="en-US" dirty="0"/>
              <a:t>standard supports the seafood industry as a clear framework for everyone to follow, easing the burden of implementation throughout the supply chain. </a:t>
            </a:r>
          </a:p>
          <a:p>
            <a:endParaRPr lang="en-US" dirty="0"/>
          </a:p>
          <a:p>
            <a:r>
              <a:rPr lang="en-US" dirty="0"/>
              <a:t>The work we do helps implement a shared approach to traceability practices that reduces redundant data collection, improves data reliability, and makes traceability more affordable and accessible to all stakeholders.</a:t>
            </a:r>
            <a:endParaRPr lang="en-US" dirty="0">
              <a:ea typeface="Calibri" panose="020F0502020204030204"/>
              <a:cs typeface="Calibri" panose="020F0502020204030204"/>
            </a:endParaRPr>
          </a:p>
          <a:p>
            <a:endParaRPr lang="en-US" dirty="0"/>
          </a:p>
          <a:p>
            <a:r>
              <a:rPr lang="en-US" dirty="0"/>
              <a:t> The GDST Standard is also the foundation of technical interoperability – the ability of different systems to exchange and make use of information. With a common approach to data collection, formatting, and exchange, technology solution providers can design systems that interact seamlessly, without the need for customized integration between systems.</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1D619A5-0387-4019-A5CF-C5864AFB4CE9}" type="slidenum">
              <a:rPr lang="en-US" smtClean="0"/>
              <a:t>14</a:t>
            </a:fld>
            <a:endParaRPr lang="en-US"/>
          </a:p>
        </p:txBody>
      </p:sp>
    </p:spTree>
    <p:extLst>
      <p:ext uri="{BB962C8B-B14F-4D97-AF65-F5344CB8AC3E}">
        <p14:creationId xmlns:p14="http://schemas.microsoft.com/office/powerpoint/2010/main" val="140231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1D619A5-0387-4019-A5CF-C5864AFB4CE9}" type="slidenum">
              <a:rPr lang="en-US" smtClean="0"/>
              <a:t>15</a:t>
            </a:fld>
            <a:endParaRPr lang="en-US"/>
          </a:p>
        </p:txBody>
      </p:sp>
    </p:spTree>
    <p:extLst>
      <p:ext uri="{BB962C8B-B14F-4D97-AF65-F5344CB8AC3E}">
        <p14:creationId xmlns:p14="http://schemas.microsoft.com/office/powerpoint/2010/main" val="654058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Now, are there any questions?</a:t>
            </a:r>
          </a:p>
        </p:txBody>
      </p:sp>
      <p:sp>
        <p:nvSpPr>
          <p:cNvPr id="4" name="Slide Number Placeholder 3"/>
          <p:cNvSpPr>
            <a:spLocks noGrp="1"/>
          </p:cNvSpPr>
          <p:nvPr>
            <p:ph type="sldNum" sz="quarter" idx="5"/>
          </p:nvPr>
        </p:nvSpPr>
        <p:spPr/>
        <p:txBody>
          <a:bodyPr/>
          <a:lstStyle/>
          <a:p>
            <a:fld id="{11D619A5-0387-4019-A5CF-C5864AFB4CE9}" type="slidenum">
              <a:rPr lang="en-US" smtClean="0"/>
              <a:t>17</a:t>
            </a:fld>
            <a:endParaRPr lang="en-US"/>
          </a:p>
        </p:txBody>
      </p:sp>
    </p:spTree>
    <p:extLst>
      <p:ext uri="{BB962C8B-B14F-4D97-AF65-F5344CB8AC3E}">
        <p14:creationId xmlns:p14="http://schemas.microsoft.com/office/powerpoint/2010/main" val="3156903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Global Dialogue on Seafood Traceability (GDST) is the major international platform that convened dozens of seafood companies around the world to draft the first-ever global industry standards for seafood traceability.  It is a global Partnership and participation organization dedicated to advancing the standardization and adoption of Interoperable Traceability throughout fishery and aquaculture supply chains.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F92CD-B42E-4857-AE1C-54CD6AF2E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06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1D619A5-0387-4019-A5CF-C5864AFB4CE9}" type="slidenum">
              <a:rPr lang="en-US" smtClean="0"/>
              <a:t>3</a:t>
            </a:fld>
            <a:endParaRPr lang="en-US"/>
          </a:p>
        </p:txBody>
      </p:sp>
    </p:spTree>
    <p:extLst>
      <p:ext uri="{BB962C8B-B14F-4D97-AF65-F5344CB8AC3E}">
        <p14:creationId xmlns:p14="http://schemas.microsoft.com/office/powerpoint/2010/main" val="2992685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key examples of how GDST is becoming highly relevant are the important new regulations in the US, EU, Canada and Japan, that will have a significant impact on traceability requirements for seafood traded into those major market regions.  All of these regulations will be adding new requirements for lot-based traceability (similar to GDST requirements), including digital recordkeeping and transmission of traceability data.</a:t>
            </a:r>
            <a:r>
              <a:rPr lang="en-US" sz="800"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99747B-FF2C-4292-B4A2-9B71BFA690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377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1D619A5-0387-4019-A5CF-C5864AFB4CE9}" type="slidenum">
              <a:rPr lang="en-US" smtClean="0"/>
              <a:t>5</a:t>
            </a:fld>
            <a:endParaRPr lang="en-US"/>
          </a:p>
        </p:txBody>
      </p:sp>
    </p:spTree>
    <p:extLst>
      <p:ext uri="{BB962C8B-B14F-4D97-AF65-F5344CB8AC3E}">
        <p14:creationId xmlns:p14="http://schemas.microsoft.com/office/powerpoint/2010/main" val="1840819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dirty="0" err="1">
                <a:solidFill>
                  <a:srgbClr val="E2EEFF"/>
                </a:solidFill>
                <a:effectLst/>
                <a:latin typeface="Google Sans"/>
              </a:rPr>
              <a:t>Electronic</a:t>
            </a:r>
            <a:r>
              <a:rPr lang="fr-FR" b="0" i="0" u="none" strike="noStrike" dirty="0">
                <a:solidFill>
                  <a:srgbClr val="E2EEFF"/>
                </a:solidFill>
                <a:effectLst/>
                <a:latin typeface="Google Sans"/>
              </a:rPr>
              <a:t> Product Code Information Services</a:t>
            </a:r>
            <a:r>
              <a:rPr lang="fr-FR" b="0" i="0" u="none" strike="noStrike" dirty="0">
                <a:solidFill>
                  <a:srgbClr val="E8EAED"/>
                </a:solidFill>
                <a:effectLst/>
                <a:latin typeface="Google Sans"/>
              </a:rPr>
              <a:t> (EPCIS) </a:t>
            </a:r>
            <a:r>
              <a:rPr lang="fr-FR" b="0" i="0" u="none" strike="noStrike" dirty="0" err="1">
                <a:solidFill>
                  <a:srgbClr val="E8EAED"/>
                </a:solidFill>
                <a:effectLst/>
                <a:latin typeface="Google Sans"/>
              </a:rPr>
              <a:t>is</a:t>
            </a:r>
            <a:r>
              <a:rPr lang="fr-FR" b="0" i="0" u="none" strike="noStrike" dirty="0">
                <a:solidFill>
                  <a:srgbClr val="E8EAED"/>
                </a:solidFill>
                <a:effectLst/>
                <a:latin typeface="Google Sans"/>
              </a:rPr>
              <a:t> a global GS1 Standard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F92CD-B42E-4857-AE1C-54CD6AF2E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60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29046331e3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29046331e3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5159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9046331e3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9046331e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42172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cs typeface="Times New Roman" panose="02020603050405020304" pitchFamily="18" charset="0"/>
              </a:rPr>
              <a:t>However, the concept of sharing KDE’s and Critical Tracking events about seafood products go back much further. In ancient Roman times the coastal city of Pompei, now famous as an archeological site, was famous throughout the Roman empire for its “Garum” a salty savory fish sauce much like the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Nước</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mắm</a:t>
            </a:r>
            <a:r>
              <a:rPr lang="en-US" sz="1800" dirty="0">
                <a:effectLst/>
                <a:latin typeface="Arial" panose="020B0604020202020204" pitchFamily="34" charset="0"/>
                <a:ea typeface="Calibri" panose="020F0502020204030204" pitchFamily="34" charset="0"/>
                <a:cs typeface="Times New Roman" panose="02020603050405020304" pitchFamily="18" charset="0"/>
              </a:rPr>
              <a:t> we enjoy in Vietnam today.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In fact, some families became rich by producing garum. This example comes from a luxurious villa belonging to a garum-producing family. The picture is one of four in the villa showing bottles of garum with information written on them.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At each corner of the impluvium (a pool to collect rainwater) was a mosaic depicting a pitcher (urceus) for pouring these sauces. Just like the painted inscription (titulus pictus) on commercial amphorae in terracotta, the contents of each is identified in small black tiles. Dating to about AD 23–35, the one above (which has been restored) reads G F SCO SCAURI EX OFFI NA SCAU RI and abbreviates "flower of garum, made of mackerel, a product of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Scaurus</a:t>
            </a:r>
            <a:r>
              <a:rPr lang="en-US" sz="1800" dirty="0">
                <a:effectLst/>
                <a:latin typeface="Arial" panose="020B0604020202020204" pitchFamily="34" charset="0"/>
                <a:ea typeface="Calibri" panose="020F0502020204030204" pitchFamily="34" charset="0"/>
                <a:cs typeface="Times New Roman" panose="02020603050405020304" pitchFamily="18" charset="0"/>
              </a:rPr>
              <a:t>, from the shop of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Scaurus</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Here again we see at least 3 KDE’s. Fish Species, Production location and Processor Name. The work GDST is doing has a long precedent.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555E737-A6BA-A74E-9746-A9C3759B10B5}" type="slidenum">
              <a:rPr lang="en-US" smtClean="0"/>
              <a:t>9</a:t>
            </a:fld>
            <a:endParaRPr lang="en-US"/>
          </a:p>
        </p:txBody>
      </p:sp>
    </p:spTree>
    <p:extLst>
      <p:ext uri="{BB962C8B-B14F-4D97-AF65-F5344CB8AC3E}">
        <p14:creationId xmlns:p14="http://schemas.microsoft.com/office/powerpoint/2010/main" val="935072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24F6-AFEE-6889-26D8-6F5D4368191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D048404-4077-2504-188E-5EC65AF021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8206E97-7F7F-D9DD-CF56-8D8D3A8007BA}"/>
              </a:ext>
            </a:extLst>
          </p:cNvPr>
          <p:cNvSpPr>
            <a:spLocks noGrp="1"/>
          </p:cNvSpPr>
          <p:nvPr>
            <p:ph type="dt" sz="half" idx="10"/>
          </p:nvPr>
        </p:nvSpPr>
        <p:spPr/>
        <p:txBody>
          <a:bodyPr/>
          <a:lstStyle/>
          <a:p>
            <a:fld id="{74AD2FFD-822A-41B1-9CAD-E1C4353F1F8B}" type="datetime1">
              <a:rPr lang="en-US" smtClean="0"/>
              <a:t>1/25/24</a:t>
            </a:fld>
            <a:endParaRPr lang="en-US"/>
          </a:p>
        </p:txBody>
      </p:sp>
      <p:sp>
        <p:nvSpPr>
          <p:cNvPr id="5" name="Footer Placeholder 4">
            <a:extLst>
              <a:ext uri="{FF2B5EF4-FFF2-40B4-BE49-F238E27FC236}">
                <a16:creationId xmlns:a16="http://schemas.microsoft.com/office/drawing/2014/main" id="{C19AD8E8-6743-C892-2BD5-3FEDDAFA547C}"/>
              </a:ext>
            </a:extLst>
          </p:cNvPr>
          <p:cNvSpPr>
            <a:spLocks noGrp="1"/>
          </p:cNvSpPr>
          <p:nvPr>
            <p:ph type="ftr" sz="quarter" idx="11"/>
          </p:nvPr>
        </p:nvSpPr>
        <p:spPr/>
        <p:txBody>
          <a:bodyPr/>
          <a:lstStyle/>
          <a:p>
            <a:r>
              <a:rPr lang="en-US" dirty="0"/>
              <a:t>www.traceability-dialogue@thegdst.org</a:t>
            </a:r>
          </a:p>
        </p:txBody>
      </p:sp>
      <p:sp>
        <p:nvSpPr>
          <p:cNvPr id="6" name="Slide Number Placeholder 5">
            <a:extLst>
              <a:ext uri="{FF2B5EF4-FFF2-40B4-BE49-F238E27FC236}">
                <a16:creationId xmlns:a16="http://schemas.microsoft.com/office/drawing/2014/main" id="{4AFA1146-EC8C-E9A3-235D-75F513216D8F}"/>
              </a:ext>
            </a:extLst>
          </p:cNvPr>
          <p:cNvSpPr>
            <a:spLocks noGrp="1"/>
          </p:cNvSpPr>
          <p:nvPr>
            <p:ph type="sldNum" sz="quarter" idx="12"/>
          </p:nvPr>
        </p:nvSpPr>
        <p:spPr>
          <a:xfrm>
            <a:off x="8610600" y="6356350"/>
            <a:ext cx="2743200" cy="365125"/>
          </a:xfrm>
          <a:prstGeom prst="rect">
            <a:avLst/>
          </a:prstGeom>
        </p:spPr>
        <p:txBody>
          <a:bodyPr/>
          <a:lstStyle/>
          <a:p>
            <a:endParaRPr lang="en-US" dirty="0"/>
          </a:p>
        </p:txBody>
      </p:sp>
    </p:spTree>
    <p:extLst>
      <p:ext uri="{BB962C8B-B14F-4D97-AF65-F5344CB8AC3E}">
        <p14:creationId xmlns:p14="http://schemas.microsoft.com/office/powerpoint/2010/main" val="2047483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4BA-6F52-844E-3941-CB958E98B5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E19570-B734-6475-2120-8D52A5F0B1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FF0BE-D9BA-6B80-E2BB-589388434908}"/>
              </a:ext>
            </a:extLst>
          </p:cNvPr>
          <p:cNvSpPr>
            <a:spLocks noGrp="1"/>
          </p:cNvSpPr>
          <p:nvPr>
            <p:ph type="dt" sz="half" idx="10"/>
          </p:nvPr>
        </p:nvSpPr>
        <p:spPr/>
        <p:txBody>
          <a:bodyPr/>
          <a:lstStyle/>
          <a:p>
            <a:fld id="{7127D9AB-7B4A-4966-B3EE-166129E89AEF}" type="datetime1">
              <a:rPr lang="en-US" smtClean="0"/>
              <a:t>1/25/24</a:t>
            </a:fld>
            <a:endParaRPr lang="en-US"/>
          </a:p>
        </p:txBody>
      </p:sp>
      <p:sp>
        <p:nvSpPr>
          <p:cNvPr id="5" name="Footer Placeholder 4">
            <a:extLst>
              <a:ext uri="{FF2B5EF4-FFF2-40B4-BE49-F238E27FC236}">
                <a16:creationId xmlns:a16="http://schemas.microsoft.com/office/drawing/2014/main" id="{0ECCF38E-BAAA-B603-84D7-CE8824E3EAB7}"/>
              </a:ext>
            </a:extLst>
          </p:cNvPr>
          <p:cNvSpPr>
            <a:spLocks noGrp="1"/>
          </p:cNvSpPr>
          <p:nvPr>
            <p:ph type="ftr" sz="quarter" idx="11"/>
          </p:nvPr>
        </p:nvSpPr>
        <p:spPr/>
        <p:txBody>
          <a:bodyPr/>
          <a:lstStyle/>
          <a:p>
            <a:r>
              <a:rPr lang="en-US"/>
              <a:t>www.traceability-dialogue@thegdst.org</a:t>
            </a:r>
          </a:p>
        </p:txBody>
      </p:sp>
      <p:sp>
        <p:nvSpPr>
          <p:cNvPr id="6" name="Slide Number Placeholder 5">
            <a:extLst>
              <a:ext uri="{FF2B5EF4-FFF2-40B4-BE49-F238E27FC236}">
                <a16:creationId xmlns:a16="http://schemas.microsoft.com/office/drawing/2014/main" id="{6FA9DB93-6E22-DDC4-1E85-7BDD6E8DF416}"/>
              </a:ext>
            </a:extLst>
          </p:cNvPr>
          <p:cNvSpPr>
            <a:spLocks noGrp="1"/>
          </p:cNvSpPr>
          <p:nvPr>
            <p:ph type="sldNum" sz="quarter" idx="12"/>
          </p:nvPr>
        </p:nvSpPr>
        <p:spPr>
          <a:xfrm>
            <a:off x="8610600" y="6356350"/>
            <a:ext cx="2743200" cy="365125"/>
          </a:xfrm>
          <a:prstGeom prst="rect">
            <a:avLst/>
          </a:prstGeom>
        </p:spPr>
        <p:txBody>
          <a:bodyPr/>
          <a:lstStyle/>
          <a:p>
            <a:fld id="{EE2CC302-FA7A-413A-A7FD-A31A16B01138}" type="slidenum">
              <a:rPr lang="en-US" smtClean="0"/>
              <a:t>‹N°›</a:t>
            </a:fld>
            <a:endParaRPr lang="en-US"/>
          </a:p>
        </p:txBody>
      </p:sp>
    </p:spTree>
    <p:extLst>
      <p:ext uri="{BB962C8B-B14F-4D97-AF65-F5344CB8AC3E}">
        <p14:creationId xmlns:p14="http://schemas.microsoft.com/office/powerpoint/2010/main" val="428013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B0FBA5-B05E-C1D9-CDA5-3FDA0A96F4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469F2-34C8-9211-279B-4FE996A8D2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D7CDE-569C-1896-B63A-1CC031D695E8}"/>
              </a:ext>
            </a:extLst>
          </p:cNvPr>
          <p:cNvSpPr>
            <a:spLocks noGrp="1"/>
          </p:cNvSpPr>
          <p:nvPr>
            <p:ph type="dt" sz="half" idx="10"/>
          </p:nvPr>
        </p:nvSpPr>
        <p:spPr/>
        <p:txBody>
          <a:bodyPr/>
          <a:lstStyle/>
          <a:p>
            <a:fld id="{BC5F2816-6C9F-49E1-B52B-0603992D09E1}" type="datetime1">
              <a:rPr lang="en-US" smtClean="0"/>
              <a:t>1/25/24</a:t>
            </a:fld>
            <a:endParaRPr lang="en-US"/>
          </a:p>
        </p:txBody>
      </p:sp>
      <p:sp>
        <p:nvSpPr>
          <p:cNvPr id="5" name="Footer Placeholder 4">
            <a:extLst>
              <a:ext uri="{FF2B5EF4-FFF2-40B4-BE49-F238E27FC236}">
                <a16:creationId xmlns:a16="http://schemas.microsoft.com/office/drawing/2014/main" id="{E2CE2C27-2EE9-E207-CCA5-7743C2107ED4}"/>
              </a:ext>
            </a:extLst>
          </p:cNvPr>
          <p:cNvSpPr>
            <a:spLocks noGrp="1"/>
          </p:cNvSpPr>
          <p:nvPr>
            <p:ph type="ftr" sz="quarter" idx="11"/>
          </p:nvPr>
        </p:nvSpPr>
        <p:spPr/>
        <p:txBody>
          <a:bodyPr/>
          <a:lstStyle/>
          <a:p>
            <a:r>
              <a:rPr lang="en-US"/>
              <a:t>www.traceability-dialogue@thegdst.org</a:t>
            </a:r>
          </a:p>
        </p:txBody>
      </p:sp>
      <p:sp>
        <p:nvSpPr>
          <p:cNvPr id="6" name="Slide Number Placeholder 5">
            <a:extLst>
              <a:ext uri="{FF2B5EF4-FFF2-40B4-BE49-F238E27FC236}">
                <a16:creationId xmlns:a16="http://schemas.microsoft.com/office/drawing/2014/main" id="{12AB9D9C-AD03-C5C8-1A20-95D556AA125D}"/>
              </a:ext>
            </a:extLst>
          </p:cNvPr>
          <p:cNvSpPr>
            <a:spLocks noGrp="1"/>
          </p:cNvSpPr>
          <p:nvPr>
            <p:ph type="sldNum" sz="quarter" idx="12"/>
          </p:nvPr>
        </p:nvSpPr>
        <p:spPr>
          <a:xfrm>
            <a:off x="8610600" y="6356350"/>
            <a:ext cx="2743200" cy="365125"/>
          </a:xfrm>
          <a:prstGeom prst="rect">
            <a:avLst/>
          </a:prstGeom>
        </p:spPr>
        <p:txBody>
          <a:bodyPr/>
          <a:lstStyle/>
          <a:p>
            <a:fld id="{EE2CC302-FA7A-413A-A7FD-A31A16B01138}" type="slidenum">
              <a:rPr lang="en-US" smtClean="0"/>
              <a:t>‹N°›</a:t>
            </a:fld>
            <a:endParaRPr lang="en-US"/>
          </a:p>
        </p:txBody>
      </p:sp>
    </p:spTree>
    <p:extLst>
      <p:ext uri="{BB962C8B-B14F-4D97-AF65-F5344CB8AC3E}">
        <p14:creationId xmlns:p14="http://schemas.microsoft.com/office/powerpoint/2010/main" val="1605606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95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2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2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7" name="Google Shape;17;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 sz="1333" b="0" i="0" u="none" strike="noStrike" kern="1200" cap="none" spc="0" normalizeH="0" baseline="0" noProof="0" smtClean="0">
                <a:ln>
                  <a:noFill/>
                </a:ln>
                <a:solidFill>
                  <a:srgbClr val="44546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‹N°›</a:t>
            </a:fld>
            <a:endParaRPr kumimoji="0" lang="en" sz="1333" b="0" i="0" u="none" strike="noStrike" kern="1200" cap="none" spc="0" normalizeH="0" baseline="0" noProof="0">
              <a:ln>
                <a:noFill/>
              </a:ln>
              <a:solidFill>
                <a:srgbClr val="44546A"/>
              </a:solidFill>
              <a:effectLst/>
              <a:uLnTx/>
              <a:uFillTx/>
              <a:latin typeface="Arial"/>
              <a:cs typeface="Arial"/>
              <a:sym typeface="Arial"/>
            </a:endParaRPr>
          </a:p>
        </p:txBody>
      </p:sp>
    </p:spTree>
    <p:extLst>
      <p:ext uri="{BB962C8B-B14F-4D97-AF65-F5344CB8AC3E}">
        <p14:creationId xmlns:p14="http://schemas.microsoft.com/office/powerpoint/2010/main" val="2331100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7F8E9-BCAB-4A85-49BE-AEF275D1683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0B119B-DAC4-A465-7406-33C9204A351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D06551B-113D-263A-C85E-BB92B92EEECD}"/>
              </a:ext>
            </a:extLst>
          </p:cNvPr>
          <p:cNvSpPr>
            <a:spLocks noGrp="1"/>
          </p:cNvSpPr>
          <p:nvPr>
            <p:ph type="dt" sz="half" idx="10"/>
          </p:nvPr>
        </p:nvSpPr>
        <p:spPr/>
        <p:txBody>
          <a:bodyPr/>
          <a:lstStyle/>
          <a:p>
            <a:fld id="{04F682B5-FCC7-4F2B-9FA1-0E1CE10A3F2E}" type="datetime1">
              <a:rPr lang="en-US" smtClean="0"/>
              <a:t>1/25/24</a:t>
            </a:fld>
            <a:endParaRPr lang="en-US"/>
          </a:p>
        </p:txBody>
      </p:sp>
      <p:sp>
        <p:nvSpPr>
          <p:cNvPr id="5" name="Footer Placeholder 4">
            <a:extLst>
              <a:ext uri="{FF2B5EF4-FFF2-40B4-BE49-F238E27FC236}">
                <a16:creationId xmlns:a16="http://schemas.microsoft.com/office/drawing/2014/main" id="{36B6834F-D14A-2F66-3DCB-766E387CF654}"/>
              </a:ext>
            </a:extLst>
          </p:cNvPr>
          <p:cNvSpPr>
            <a:spLocks noGrp="1"/>
          </p:cNvSpPr>
          <p:nvPr>
            <p:ph type="ftr" sz="quarter" idx="11"/>
          </p:nvPr>
        </p:nvSpPr>
        <p:spPr/>
        <p:txBody>
          <a:bodyPr/>
          <a:lstStyle/>
          <a:p>
            <a:r>
              <a:rPr lang="en-US"/>
              <a:t>www.traceability-dialogue@thegdst.org</a:t>
            </a:r>
          </a:p>
        </p:txBody>
      </p:sp>
      <p:sp>
        <p:nvSpPr>
          <p:cNvPr id="6" name="Slide Number Placeholder 5">
            <a:extLst>
              <a:ext uri="{FF2B5EF4-FFF2-40B4-BE49-F238E27FC236}">
                <a16:creationId xmlns:a16="http://schemas.microsoft.com/office/drawing/2014/main" id="{C8BC6D0D-DA3E-DA8E-164D-09F4AF2E8455}"/>
              </a:ext>
            </a:extLst>
          </p:cNvPr>
          <p:cNvSpPr>
            <a:spLocks noGrp="1"/>
          </p:cNvSpPr>
          <p:nvPr>
            <p:ph type="sldNum" sz="quarter" idx="12"/>
          </p:nvPr>
        </p:nvSpPr>
        <p:spPr>
          <a:xfrm>
            <a:off x="8610600" y="6356350"/>
            <a:ext cx="2743200" cy="365125"/>
          </a:xfrm>
          <a:prstGeom prst="rect">
            <a:avLst/>
          </a:prstGeom>
        </p:spPr>
        <p:txBody>
          <a:bodyPr/>
          <a:lstStyle/>
          <a:p>
            <a:fld id="{EE2CC302-FA7A-413A-A7FD-A31A16B01138}" type="slidenum">
              <a:rPr lang="en-US" smtClean="0"/>
              <a:t>‹N°›</a:t>
            </a:fld>
            <a:endParaRPr lang="en-US"/>
          </a:p>
        </p:txBody>
      </p:sp>
    </p:spTree>
    <p:extLst>
      <p:ext uri="{BB962C8B-B14F-4D97-AF65-F5344CB8AC3E}">
        <p14:creationId xmlns:p14="http://schemas.microsoft.com/office/powerpoint/2010/main" val="4009711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723AC-0E77-D1F3-38F0-8AE2DB75C4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435954-AE3E-FA07-AADB-906C95C5D8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B8F832-EEEE-A0B9-EC31-FFCF1E43D7E5}"/>
              </a:ext>
            </a:extLst>
          </p:cNvPr>
          <p:cNvSpPr>
            <a:spLocks noGrp="1"/>
          </p:cNvSpPr>
          <p:nvPr>
            <p:ph type="dt" sz="half" idx="10"/>
          </p:nvPr>
        </p:nvSpPr>
        <p:spPr/>
        <p:txBody>
          <a:bodyPr/>
          <a:lstStyle/>
          <a:p>
            <a:fld id="{A4E69A0A-0AEF-4AF2-8F4A-C50CFF3E5964}" type="datetime1">
              <a:rPr lang="en-US" smtClean="0"/>
              <a:t>1/25/24</a:t>
            </a:fld>
            <a:endParaRPr lang="en-US"/>
          </a:p>
        </p:txBody>
      </p:sp>
      <p:sp>
        <p:nvSpPr>
          <p:cNvPr id="5" name="Footer Placeholder 4">
            <a:extLst>
              <a:ext uri="{FF2B5EF4-FFF2-40B4-BE49-F238E27FC236}">
                <a16:creationId xmlns:a16="http://schemas.microsoft.com/office/drawing/2014/main" id="{6AB6AD8E-3594-709A-1558-B1A1249861B9}"/>
              </a:ext>
            </a:extLst>
          </p:cNvPr>
          <p:cNvSpPr>
            <a:spLocks noGrp="1"/>
          </p:cNvSpPr>
          <p:nvPr>
            <p:ph type="ftr" sz="quarter" idx="11"/>
          </p:nvPr>
        </p:nvSpPr>
        <p:spPr/>
        <p:txBody>
          <a:bodyPr/>
          <a:lstStyle/>
          <a:p>
            <a:r>
              <a:rPr lang="en-US"/>
              <a:t>www.traceability-dialogue@thegdst.org</a:t>
            </a:r>
          </a:p>
        </p:txBody>
      </p:sp>
      <p:sp>
        <p:nvSpPr>
          <p:cNvPr id="6" name="Slide Number Placeholder 5">
            <a:extLst>
              <a:ext uri="{FF2B5EF4-FFF2-40B4-BE49-F238E27FC236}">
                <a16:creationId xmlns:a16="http://schemas.microsoft.com/office/drawing/2014/main" id="{3A679BBD-0363-1138-8677-51377C783E24}"/>
              </a:ext>
            </a:extLst>
          </p:cNvPr>
          <p:cNvSpPr>
            <a:spLocks noGrp="1"/>
          </p:cNvSpPr>
          <p:nvPr>
            <p:ph type="sldNum" sz="quarter" idx="12"/>
          </p:nvPr>
        </p:nvSpPr>
        <p:spPr>
          <a:xfrm>
            <a:off x="8610600" y="6356350"/>
            <a:ext cx="2743200" cy="365125"/>
          </a:xfrm>
          <a:prstGeom prst="rect">
            <a:avLst/>
          </a:prstGeom>
        </p:spPr>
        <p:txBody>
          <a:bodyPr/>
          <a:lstStyle/>
          <a:p>
            <a:fld id="{EE2CC302-FA7A-413A-A7FD-A31A16B01138}" type="slidenum">
              <a:rPr lang="en-US" smtClean="0"/>
              <a:t>‹N°›</a:t>
            </a:fld>
            <a:endParaRPr lang="en-US"/>
          </a:p>
        </p:txBody>
      </p:sp>
    </p:spTree>
    <p:extLst>
      <p:ext uri="{BB962C8B-B14F-4D97-AF65-F5344CB8AC3E}">
        <p14:creationId xmlns:p14="http://schemas.microsoft.com/office/powerpoint/2010/main" val="1108907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4FB89-BB08-00A6-DE09-379ADF287A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741590-7587-411F-83B1-C0F03D2D97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FBC3C0-3934-ADBC-8F4B-7FDDDD6408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78B18-001C-6A4A-7C7C-6CCE615C8CDB}"/>
              </a:ext>
            </a:extLst>
          </p:cNvPr>
          <p:cNvSpPr>
            <a:spLocks noGrp="1"/>
          </p:cNvSpPr>
          <p:nvPr>
            <p:ph type="dt" sz="half" idx="10"/>
          </p:nvPr>
        </p:nvSpPr>
        <p:spPr/>
        <p:txBody>
          <a:bodyPr/>
          <a:lstStyle/>
          <a:p>
            <a:fld id="{E0B55252-A48C-4728-8EB4-3C175FBED262}" type="datetime1">
              <a:rPr lang="en-US" smtClean="0"/>
              <a:t>1/25/24</a:t>
            </a:fld>
            <a:endParaRPr lang="en-US"/>
          </a:p>
        </p:txBody>
      </p:sp>
      <p:sp>
        <p:nvSpPr>
          <p:cNvPr id="6" name="Footer Placeholder 5">
            <a:extLst>
              <a:ext uri="{FF2B5EF4-FFF2-40B4-BE49-F238E27FC236}">
                <a16:creationId xmlns:a16="http://schemas.microsoft.com/office/drawing/2014/main" id="{01A3A8F6-35EF-B040-D87F-A0E9D83B175C}"/>
              </a:ext>
            </a:extLst>
          </p:cNvPr>
          <p:cNvSpPr>
            <a:spLocks noGrp="1"/>
          </p:cNvSpPr>
          <p:nvPr>
            <p:ph type="ftr" sz="quarter" idx="11"/>
          </p:nvPr>
        </p:nvSpPr>
        <p:spPr/>
        <p:txBody>
          <a:bodyPr/>
          <a:lstStyle/>
          <a:p>
            <a:r>
              <a:rPr lang="en-US"/>
              <a:t>www.traceability-dialogue@thegdst.org</a:t>
            </a:r>
          </a:p>
        </p:txBody>
      </p:sp>
      <p:sp>
        <p:nvSpPr>
          <p:cNvPr id="7" name="Slide Number Placeholder 6">
            <a:extLst>
              <a:ext uri="{FF2B5EF4-FFF2-40B4-BE49-F238E27FC236}">
                <a16:creationId xmlns:a16="http://schemas.microsoft.com/office/drawing/2014/main" id="{0EC523DB-6D6C-3D9D-6814-E03F6069AD4F}"/>
              </a:ext>
            </a:extLst>
          </p:cNvPr>
          <p:cNvSpPr>
            <a:spLocks noGrp="1"/>
          </p:cNvSpPr>
          <p:nvPr>
            <p:ph type="sldNum" sz="quarter" idx="12"/>
          </p:nvPr>
        </p:nvSpPr>
        <p:spPr>
          <a:xfrm>
            <a:off x="8610600" y="6356350"/>
            <a:ext cx="2743200" cy="365125"/>
          </a:xfrm>
          <a:prstGeom prst="rect">
            <a:avLst/>
          </a:prstGeom>
        </p:spPr>
        <p:txBody>
          <a:bodyPr/>
          <a:lstStyle/>
          <a:p>
            <a:fld id="{EE2CC302-FA7A-413A-A7FD-A31A16B01138}" type="slidenum">
              <a:rPr lang="en-US" smtClean="0"/>
              <a:t>‹N°›</a:t>
            </a:fld>
            <a:endParaRPr lang="en-US"/>
          </a:p>
        </p:txBody>
      </p:sp>
    </p:spTree>
    <p:extLst>
      <p:ext uri="{BB962C8B-B14F-4D97-AF65-F5344CB8AC3E}">
        <p14:creationId xmlns:p14="http://schemas.microsoft.com/office/powerpoint/2010/main" val="2880571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A93AC-098F-B729-D2F6-EB5A4BAA3D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C714A1-EC11-872B-7D7E-C4E9D13CEB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0D472D-1CF2-BCCA-8593-183551608B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92149B-99E8-30EC-2E07-E7F46B9240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8B17BF-113B-78F0-D28E-072E15BB9D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CA8122-5DAF-E350-41AD-59E7DB747345}"/>
              </a:ext>
            </a:extLst>
          </p:cNvPr>
          <p:cNvSpPr>
            <a:spLocks noGrp="1"/>
          </p:cNvSpPr>
          <p:nvPr>
            <p:ph type="dt" sz="half" idx="10"/>
          </p:nvPr>
        </p:nvSpPr>
        <p:spPr/>
        <p:txBody>
          <a:bodyPr/>
          <a:lstStyle/>
          <a:p>
            <a:fld id="{4B7C78E7-84CA-42AD-A7E3-7D9142369ADC}" type="datetime1">
              <a:rPr lang="en-US" smtClean="0"/>
              <a:t>1/25/24</a:t>
            </a:fld>
            <a:endParaRPr lang="en-US"/>
          </a:p>
        </p:txBody>
      </p:sp>
      <p:sp>
        <p:nvSpPr>
          <p:cNvPr id="8" name="Footer Placeholder 7">
            <a:extLst>
              <a:ext uri="{FF2B5EF4-FFF2-40B4-BE49-F238E27FC236}">
                <a16:creationId xmlns:a16="http://schemas.microsoft.com/office/drawing/2014/main" id="{E61F845F-74E1-C728-2C04-7B0B41E8F3D4}"/>
              </a:ext>
            </a:extLst>
          </p:cNvPr>
          <p:cNvSpPr>
            <a:spLocks noGrp="1"/>
          </p:cNvSpPr>
          <p:nvPr>
            <p:ph type="ftr" sz="quarter" idx="11"/>
          </p:nvPr>
        </p:nvSpPr>
        <p:spPr/>
        <p:txBody>
          <a:bodyPr/>
          <a:lstStyle/>
          <a:p>
            <a:r>
              <a:rPr lang="en-US"/>
              <a:t>www.traceability-dialogue@thegdst.org</a:t>
            </a:r>
          </a:p>
        </p:txBody>
      </p:sp>
      <p:sp>
        <p:nvSpPr>
          <p:cNvPr id="9" name="Slide Number Placeholder 8">
            <a:extLst>
              <a:ext uri="{FF2B5EF4-FFF2-40B4-BE49-F238E27FC236}">
                <a16:creationId xmlns:a16="http://schemas.microsoft.com/office/drawing/2014/main" id="{BB8A5709-F48A-D817-9749-9C6D8ABF2936}"/>
              </a:ext>
            </a:extLst>
          </p:cNvPr>
          <p:cNvSpPr>
            <a:spLocks noGrp="1"/>
          </p:cNvSpPr>
          <p:nvPr>
            <p:ph type="sldNum" sz="quarter" idx="12"/>
          </p:nvPr>
        </p:nvSpPr>
        <p:spPr>
          <a:xfrm>
            <a:off x="8610600" y="6356350"/>
            <a:ext cx="2743200" cy="365125"/>
          </a:xfrm>
          <a:prstGeom prst="rect">
            <a:avLst/>
          </a:prstGeom>
        </p:spPr>
        <p:txBody>
          <a:bodyPr/>
          <a:lstStyle/>
          <a:p>
            <a:fld id="{EE2CC302-FA7A-413A-A7FD-A31A16B01138}" type="slidenum">
              <a:rPr lang="en-US" smtClean="0"/>
              <a:t>‹N°›</a:t>
            </a:fld>
            <a:endParaRPr lang="en-US"/>
          </a:p>
        </p:txBody>
      </p:sp>
    </p:spTree>
    <p:extLst>
      <p:ext uri="{BB962C8B-B14F-4D97-AF65-F5344CB8AC3E}">
        <p14:creationId xmlns:p14="http://schemas.microsoft.com/office/powerpoint/2010/main" val="1377891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E2F4C-F132-34A7-0EB7-4AB15A6463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AD1CB4-0FB8-D4D7-FB21-516E2C2AAFA7}"/>
              </a:ext>
            </a:extLst>
          </p:cNvPr>
          <p:cNvSpPr>
            <a:spLocks noGrp="1"/>
          </p:cNvSpPr>
          <p:nvPr>
            <p:ph type="dt" sz="half" idx="10"/>
          </p:nvPr>
        </p:nvSpPr>
        <p:spPr/>
        <p:txBody>
          <a:bodyPr/>
          <a:lstStyle/>
          <a:p>
            <a:fld id="{B1E21A7F-77F7-45FB-8620-8F259F0E7D7A}" type="datetime1">
              <a:rPr lang="en-US" smtClean="0"/>
              <a:t>1/25/24</a:t>
            </a:fld>
            <a:endParaRPr lang="en-US"/>
          </a:p>
        </p:txBody>
      </p:sp>
      <p:sp>
        <p:nvSpPr>
          <p:cNvPr id="4" name="Footer Placeholder 3">
            <a:extLst>
              <a:ext uri="{FF2B5EF4-FFF2-40B4-BE49-F238E27FC236}">
                <a16:creationId xmlns:a16="http://schemas.microsoft.com/office/drawing/2014/main" id="{5AD4B456-2CCC-2B25-AFCB-45431439B590}"/>
              </a:ext>
            </a:extLst>
          </p:cNvPr>
          <p:cNvSpPr>
            <a:spLocks noGrp="1"/>
          </p:cNvSpPr>
          <p:nvPr>
            <p:ph type="ftr" sz="quarter" idx="11"/>
          </p:nvPr>
        </p:nvSpPr>
        <p:spPr/>
        <p:txBody>
          <a:bodyPr/>
          <a:lstStyle/>
          <a:p>
            <a:r>
              <a:rPr lang="en-US"/>
              <a:t>www.traceability-dialogue@thegdst.org</a:t>
            </a:r>
          </a:p>
        </p:txBody>
      </p:sp>
      <p:sp>
        <p:nvSpPr>
          <p:cNvPr id="5" name="Slide Number Placeholder 4">
            <a:extLst>
              <a:ext uri="{FF2B5EF4-FFF2-40B4-BE49-F238E27FC236}">
                <a16:creationId xmlns:a16="http://schemas.microsoft.com/office/drawing/2014/main" id="{DE8F54D5-C923-0E59-8E9A-42F864F25B53}"/>
              </a:ext>
            </a:extLst>
          </p:cNvPr>
          <p:cNvSpPr>
            <a:spLocks noGrp="1"/>
          </p:cNvSpPr>
          <p:nvPr>
            <p:ph type="sldNum" sz="quarter" idx="12"/>
          </p:nvPr>
        </p:nvSpPr>
        <p:spPr>
          <a:xfrm>
            <a:off x="8610600" y="6356350"/>
            <a:ext cx="2743200" cy="365125"/>
          </a:xfrm>
          <a:prstGeom prst="rect">
            <a:avLst/>
          </a:prstGeom>
        </p:spPr>
        <p:txBody>
          <a:bodyPr/>
          <a:lstStyle/>
          <a:p>
            <a:fld id="{EE2CC302-FA7A-413A-A7FD-A31A16B01138}" type="slidenum">
              <a:rPr lang="en-US" smtClean="0"/>
              <a:t>‹N°›</a:t>
            </a:fld>
            <a:endParaRPr lang="en-US"/>
          </a:p>
        </p:txBody>
      </p:sp>
    </p:spTree>
    <p:extLst>
      <p:ext uri="{BB962C8B-B14F-4D97-AF65-F5344CB8AC3E}">
        <p14:creationId xmlns:p14="http://schemas.microsoft.com/office/powerpoint/2010/main" val="2628138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E8C47-6ABF-A975-9F89-848E6BD43E66}"/>
              </a:ext>
            </a:extLst>
          </p:cNvPr>
          <p:cNvSpPr>
            <a:spLocks noGrp="1"/>
          </p:cNvSpPr>
          <p:nvPr>
            <p:ph type="dt" sz="half" idx="10"/>
          </p:nvPr>
        </p:nvSpPr>
        <p:spPr/>
        <p:txBody>
          <a:bodyPr/>
          <a:lstStyle/>
          <a:p>
            <a:fld id="{41DF164D-F847-4858-BACB-A361D8396BF2}" type="datetime1">
              <a:rPr lang="en-US" smtClean="0"/>
              <a:t>1/25/24</a:t>
            </a:fld>
            <a:endParaRPr lang="en-US"/>
          </a:p>
        </p:txBody>
      </p:sp>
      <p:sp>
        <p:nvSpPr>
          <p:cNvPr id="3" name="Footer Placeholder 2">
            <a:extLst>
              <a:ext uri="{FF2B5EF4-FFF2-40B4-BE49-F238E27FC236}">
                <a16:creationId xmlns:a16="http://schemas.microsoft.com/office/drawing/2014/main" id="{6924D68B-2A30-212A-03C8-07E4570888CD}"/>
              </a:ext>
            </a:extLst>
          </p:cNvPr>
          <p:cNvSpPr>
            <a:spLocks noGrp="1"/>
          </p:cNvSpPr>
          <p:nvPr>
            <p:ph type="ftr" sz="quarter" idx="11"/>
          </p:nvPr>
        </p:nvSpPr>
        <p:spPr/>
        <p:txBody>
          <a:bodyPr/>
          <a:lstStyle/>
          <a:p>
            <a:r>
              <a:rPr lang="en-US"/>
              <a:t>www.traceability-dialogue@thegdst.org</a:t>
            </a:r>
          </a:p>
        </p:txBody>
      </p:sp>
      <p:sp>
        <p:nvSpPr>
          <p:cNvPr id="4" name="Slide Number Placeholder 3">
            <a:extLst>
              <a:ext uri="{FF2B5EF4-FFF2-40B4-BE49-F238E27FC236}">
                <a16:creationId xmlns:a16="http://schemas.microsoft.com/office/drawing/2014/main" id="{D9E40184-6A81-5F42-F852-042E768C7034}"/>
              </a:ext>
            </a:extLst>
          </p:cNvPr>
          <p:cNvSpPr>
            <a:spLocks noGrp="1"/>
          </p:cNvSpPr>
          <p:nvPr>
            <p:ph type="sldNum" sz="quarter" idx="12"/>
          </p:nvPr>
        </p:nvSpPr>
        <p:spPr>
          <a:xfrm>
            <a:off x="8610600" y="6356350"/>
            <a:ext cx="2743200" cy="365125"/>
          </a:xfrm>
          <a:prstGeom prst="rect">
            <a:avLst/>
          </a:prstGeom>
        </p:spPr>
        <p:txBody>
          <a:bodyPr/>
          <a:lstStyle/>
          <a:p>
            <a:fld id="{EE2CC302-FA7A-413A-A7FD-A31A16B01138}" type="slidenum">
              <a:rPr lang="en-US" smtClean="0"/>
              <a:t>‹N°›</a:t>
            </a:fld>
            <a:endParaRPr lang="en-US"/>
          </a:p>
        </p:txBody>
      </p:sp>
    </p:spTree>
    <p:extLst>
      <p:ext uri="{BB962C8B-B14F-4D97-AF65-F5344CB8AC3E}">
        <p14:creationId xmlns:p14="http://schemas.microsoft.com/office/powerpoint/2010/main" val="2527062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DCD06-6140-D63A-7F2D-AA2E79992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4BD1FD-FD0A-19FB-FF4B-E44CEBD3C6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89B995-EEF3-D1CC-A991-0456694EF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879085-876B-7C40-7F07-D18FC5584670}"/>
              </a:ext>
            </a:extLst>
          </p:cNvPr>
          <p:cNvSpPr>
            <a:spLocks noGrp="1"/>
          </p:cNvSpPr>
          <p:nvPr>
            <p:ph type="dt" sz="half" idx="10"/>
          </p:nvPr>
        </p:nvSpPr>
        <p:spPr/>
        <p:txBody>
          <a:bodyPr/>
          <a:lstStyle/>
          <a:p>
            <a:fld id="{5749FB4E-7A50-489D-B718-6E91546EBC66}" type="datetime1">
              <a:rPr lang="en-US" smtClean="0"/>
              <a:t>1/25/24</a:t>
            </a:fld>
            <a:endParaRPr lang="en-US"/>
          </a:p>
        </p:txBody>
      </p:sp>
      <p:sp>
        <p:nvSpPr>
          <p:cNvPr id="6" name="Footer Placeholder 5">
            <a:extLst>
              <a:ext uri="{FF2B5EF4-FFF2-40B4-BE49-F238E27FC236}">
                <a16:creationId xmlns:a16="http://schemas.microsoft.com/office/drawing/2014/main" id="{EC4073C3-BF1B-9D31-D67F-C24B89533ED3}"/>
              </a:ext>
            </a:extLst>
          </p:cNvPr>
          <p:cNvSpPr>
            <a:spLocks noGrp="1"/>
          </p:cNvSpPr>
          <p:nvPr>
            <p:ph type="ftr" sz="quarter" idx="11"/>
          </p:nvPr>
        </p:nvSpPr>
        <p:spPr/>
        <p:txBody>
          <a:bodyPr/>
          <a:lstStyle/>
          <a:p>
            <a:r>
              <a:rPr lang="en-US"/>
              <a:t>www.traceability-dialogue@thegdst.org</a:t>
            </a:r>
          </a:p>
        </p:txBody>
      </p:sp>
      <p:sp>
        <p:nvSpPr>
          <p:cNvPr id="7" name="Slide Number Placeholder 6">
            <a:extLst>
              <a:ext uri="{FF2B5EF4-FFF2-40B4-BE49-F238E27FC236}">
                <a16:creationId xmlns:a16="http://schemas.microsoft.com/office/drawing/2014/main" id="{577FD340-29F9-E4F3-F48C-75B51E1EF671}"/>
              </a:ext>
            </a:extLst>
          </p:cNvPr>
          <p:cNvSpPr>
            <a:spLocks noGrp="1"/>
          </p:cNvSpPr>
          <p:nvPr>
            <p:ph type="sldNum" sz="quarter" idx="12"/>
          </p:nvPr>
        </p:nvSpPr>
        <p:spPr>
          <a:xfrm>
            <a:off x="8610600" y="6356350"/>
            <a:ext cx="2743200" cy="365125"/>
          </a:xfrm>
          <a:prstGeom prst="rect">
            <a:avLst/>
          </a:prstGeom>
        </p:spPr>
        <p:txBody>
          <a:bodyPr/>
          <a:lstStyle/>
          <a:p>
            <a:fld id="{EE2CC302-FA7A-413A-A7FD-A31A16B01138}" type="slidenum">
              <a:rPr lang="en-US" smtClean="0"/>
              <a:t>‹N°›</a:t>
            </a:fld>
            <a:endParaRPr lang="en-US"/>
          </a:p>
        </p:txBody>
      </p:sp>
    </p:spTree>
    <p:extLst>
      <p:ext uri="{BB962C8B-B14F-4D97-AF65-F5344CB8AC3E}">
        <p14:creationId xmlns:p14="http://schemas.microsoft.com/office/powerpoint/2010/main" val="4140852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9CF6-56A3-DD1D-D4E7-7E1043B27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096375-4F6A-DFC4-BF68-59AEFD781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ADE8C9-32D8-AB8F-2624-06AACE91D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0A20D9-4484-8C94-F0EE-D8B9B0159B21}"/>
              </a:ext>
            </a:extLst>
          </p:cNvPr>
          <p:cNvSpPr>
            <a:spLocks noGrp="1"/>
          </p:cNvSpPr>
          <p:nvPr>
            <p:ph type="dt" sz="half" idx="10"/>
          </p:nvPr>
        </p:nvSpPr>
        <p:spPr/>
        <p:txBody>
          <a:bodyPr/>
          <a:lstStyle/>
          <a:p>
            <a:fld id="{D9871C36-B8BA-47C1-8BC2-9285E49BF0C3}" type="datetime1">
              <a:rPr lang="en-US" smtClean="0"/>
              <a:t>1/25/24</a:t>
            </a:fld>
            <a:endParaRPr lang="en-US"/>
          </a:p>
        </p:txBody>
      </p:sp>
      <p:sp>
        <p:nvSpPr>
          <p:cNvPr id="6" name="Footer Placeholder 5">
            <a:extLst>
              <a:ext uri="{FF2B5EF4-FFF2-40B4-BE49-F238E27FC236}">
                <a16:creationId xmlns:a16="http://schemas.microsoft.com/office/drawing/2014/main" id="{6789652C-D1AB-A309-9D82-D795FCBE8C5A}"/>
              </a:ext>
            </a:extLst>
          </p:cNvPr>
          <p:cNvSpPr>
            <a:spLocks noGrp="1"/>
          </p:cNvSpPr>
          <p:nvPr>
            <p:ph type="ftr" sz="quarter" idx="11"/>
          </p:nvPr>
        </p:nvSpPr>
        <p:spPr/>
        <p:txBody>
          <a:bodyPr/>
          <a:lstStyle/>
          <a:p>
            <a:r>
              <a:rPr lang="en-US"/>
              <a:t>www.traceability-dialogue@thegdst.org</a:t>
            </a:r>
          </a:p>
        </p:txBody>
      </p:sp>
      <p:sp>
        <p:nvSpPr>
          <p:cNvPr id="7" name="Slide Number Placeholder 6">
            <a:extLst>
              <a:ext uri="{FF2B5EF4-FFF2-40B4-BE49-F238E27FC236}">
                <a16:creationId xmlns:a16="http://schemas.microsoft.com/office/drawing/2014/main" id="{44DCCD29-4C2C-CDD2-B167-5BC6900E6F47}"/>
              </a:ext>
            </a:extLst>
          </p:cNvPr>
          <p:cNvSpPr>
            <a:spLocks noGrp="1"/>
          </p:cNvSpPr>
          <p:nvPr>
            <p:ph type="sldNum" sz="quarter" idx="12"/>
          </p:nvPr>
        </p:nvSpPr>
        <p:spPr>
          <a:xfrm>
            <a:off x="8610600" y="6356350"/>
            <a:ext cx="2743200" cy="365125"/>
          </a:xfrm>
          <a:prstGeom prst="rect">
            <a:avLst/>
          </a:prstGeom>
        </p:spPr>
        <p:txBody>
          <a:bodyPr/>
          <a:lstStyle/>
          <a:p>
            <a:fld id="{EE2CC302-FA7A-413A-A7FD-A31A16B01138}" type="slidenum">
              <a:rPr lang="en-US" smtClean="0"/>
              <a:t>‹N°›</a:t>
            </a:fld>
            <a:endParaRPr lang="en-US"/>
          </a:p>
        </p:txBody>
      </p:sp>
    </p:spTree>
    <p:extLst>
      <p:ext uri="{BB962C8B-B14F-4D97-AF65-F5344CB8AC3E}">
        <p14:creationId xmlns:p14="http://schemas.microsoft.com/office/powerpoint/2010/main" val="3060691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212A7D-0118-F019-FF7C-55D175F70AEB}"/>
              </a:ext>
            </a:extLst>
          </p:cNvPr>
          <p:cNvSpPr>
            <a:spLocks noGrp="1"/>
          </p:cNvSpPr>
          <p:nvPr>
            <p:ph type="title"/>
          </p:nvPr>
        </p:nvSpPr>
        <p:spPr>
          <a:xfrm>
            <a:off x="3856382" y="365125"/>
            <a:ext cx="749741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969ED40-8C0A-CA80-52D1-E241AF176A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383F18A-E533-9F64-0471-548846B066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C9706-DCCF-4AA1-8C8D-864723600EA3}" type="datetime1">
              <a:rPr lang="en-US" smtClean="0"/>
              <a:t>1/25/24</a:t>
            </a:fld>
            <a:endParaRPr lang="en-US" dirty="0"/>
          </a:p>
        </p:txBody>
      </p:sp>
      <p:sp>
        <p:nvSpPr>
          <p:cNvPr id="5" name="Footer Placeholder 4">
            <a:extLst>
              <a:ext uri="{FF2B5EF4-FFF2-40B4-BE49-F238E27FC236}">
                <a16:creationId xmlns:a16="http://schemas.microsoft.com/office/drawing/2014/main" id="{F2A3757C-EE79-509D-B058-661D5C7963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www.traceability-dialogue@thegdst.org</a:t>
            </a:r>
          </a:p>
        </p:txBody>
      </p:sp>
      <p:pic>
        <p:nvPicPr>
          <p:cNvPr id="1026" name="Picture 2" descr="Image preview">
            <a:extLst>
              <a:ext uri="{FF2B5EF4-FFF2-40B4-BE49-F238E27FC236}">
                <a16:creationId xmlns:a16="http://schemas.microsoft.com/office/drawing/2014/main" id="{208CFE86-6FAE-6CBF-0833-E72D23470D45}"/>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2812" y="365125"/>
            <a:ext cx="3228588" cy="97362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a:extLst>
              <a:ext uri="{FF2B5EF4-FFF2-40B4-BE49-F238E27FC236}">
                <a16:creationId xmlns:a16="http://schemas.microsoft.com/office/drawing/2014/main" id="{5E7C4DB5-C985-AF2E-45F0-3C8DC8A34A4C}"/>
              </a:ext>
            </a:extLst>
          </p:cNvPr>
          <p:cNvSpPr>
            <a:spLocks noGrp="1"/>
          </p:cNvSpPr>
          <p:nvPr>
            <p:ph type="sldNum" sz="quarter" idx="4"/>
          </p:nvPr>
        </p:nvSpPr>
        <p:spPr>
          <a:xfrm>
            <a:off x="8610600" y="6356350"/>
            <a:ext cx="2743200" cy="365125"/>
          </a:xfrm>
          <a:prstGeom prst="rect">
            <a:avLst/>
          </a:prstGeom>
        </p:spPr>
        <p:txBody>
          <a:bodyPr/>
          <a:lstStyle>
            <a:lvl1pPr algn="r">
              <a:defRPr sz="1200"/>
            </a:lvl1pPr>
          </a:lstStyle>
          <a:p>
            <a:endParaRPr lang="en-US" dirty="0"/>
          </a:p>
        </p:txBody>
      </p:sp>
    </p:spTree>
    <p:extLst>
      <p:ext uri="{BB962C8B-B14F-4D97-AF65-F5344CB8AC3E}">
        <p14:creationId xmlns:p14="http://schemas.microsoft.com/office/powerpoint/2010/main" val="70077914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1.xml"/><Relationship Id="rId7" Type="http://schemas.openxmlformats.org/officeDocument/2006/relationships/image" Target="../media/image29.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2.xml"/><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sebastien.metz@thegdst.or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package" Target="../embeddings/Document_Microsoft_Word1.docx"/><Relationship Id="rId5" Type="http://schemas.openxmlformats.org/officeDocument/2006/relationships/image" Target="../media/image6.png"/><Relationship Id="rId10" Type="http://schemas.openxmlformats.org/officeDocument/2006/relationships/image" Target="../media/image10.emf"/><Relationship Id="rId4" Type="http://schemas.openxmlformats.org/officeDocument/2006/relationships/image" Target="../media/image5.png"/><Relationship Id="rId9" Type="http://schemas.openxmlformats.org/officeDocument/2006/relationships/package" Target="../embeddings/Document_Microsoft_Word.docx"/></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FD3E8-2F61-5B7C-AE71-3BEF9104E98F}"/>
              </a:ext>
            </a:extLst>
          </p:cNvPr>
          <p:cNvSpPr>
            <a:spLocks noGrp="1"/>
          </p:cNvSpPr>
          <p:nvPr>
            <p:ph type="ctrTitle"/>
          </p:nvPr>
        </p:nvSpPr>
        <p:spPr>
          <a:xfrm>
            <a:off x="1524000" y="1122362"/>
            <a:ext cx="9144000" cy="3294323"/>
          </a:xfrm>
        </p:spPr>
        <p:txBody>
          <a:bodyPr>
            <a:noAutofit/>
          </a:bodyPr>
          <a:lstStyle/>
          <a:p>
            <a:r>
              <a:rPr lang="en-GB" sz="4800" dirty="0"/>
              <a:t>Digitalisation of the fisheries sector and full traceability</a:t>
            </a:r>
            <a:br>
              <a:rPr lang="en-GB" sz="4800" dirty="0"/>
            </a:br>
            <a:r>
              <a:rPr lang="en-GB" sz="4800" dirty="0"/>
              <a:t>of fishery and aquaculture products</a:t>
            </a:r>
            <a:br>
              <a:rPr lang="en-GB" sz="4800" dirty="0"/>
            </a:br>
            <a:r>
              <a:rPr lang="en-GB" sz="4800" dirty="0"/>
              <a:t>The GDST perspective</a:t>
            </a:r>
            <a:endParaRPr lang="en-GB" sz="4800" dirty="0">
              <a:cs typeface="Calibri Light"/>
            </a:endParaRPr>
          </a:p>
        </p:txBody>
      </p:sp>
      <p:sp>
        <p:nvSpPr>
          <p:cNvPr id="3" name="Subtitle 2">
            <a:extLst>
              <a:ext uri="{FF2B5EF4-FFF2-40B4-BE49-F238E27FC236}">
                <a16:creationId xmlns:a16="http://schemas.microsoft.com/office/drawing/2014/main" id="{6D028E5F-85B5-AF54-ECDD-5EEB0859472C}"/>
              </a:ext>
            </a:extLst>
          </p:cNvPr>
          <p:cNvSpPr>
            <a:spLocks noGrp="1"/>
          </p:cNvSpPr>
          <p:nvPr>
            <p:ph type="subTitle" idx="1"/>
          </p:nvPr>
        </p:nvSpPr>
        <p:spPr>
          <a:xfrm>
            <a:off x="1524000" y="4538748"/>
            <a:ext cx="9144000" cy="1533699"/>
          </a:xfrm>
        </p:spPr>
        <p:txBody>
          <a:bodyPr>
            <a:normAutofit fontScale="92500" lnSpcReduction="20000"/>
          </a:bodyPr>
          <a:lstStyle/>
          <a:p>
            <a:r>
              <a:rPr lang="en-US" dirty="0">
                <a:solidFill>
                  <a:schemeClr val="accent4"/>
                </a:solidFill>
              </a:rPr>
              <a:t>EUMOFA Talk – 25 January 2024</a:t>
            </a:r>
          </a:p>
          <a:p>
            <a:endParaRPr lang="en-US" dirty="0">
              <a:solidFill>
                <a:schemeClr val="accent4"/>
              </a:solidFill>
            </a:endParaRPr>
          </a:p>
          <a:p>
            <a:r>
              <a:rPr lang="en-US" dirty="0">
                <a:solidFill>
                  <a:schemeClr val="accent4"/>
                </a:solidFill>
              </a:rPr>
              <a:t>Sébastien Metz</a:t>
            </a:r>
          </a:p>
          <a:p>
            <a:r>
              <a:rPr lang="en-US" dirty="0">
                <a:solidFill>
                  <a:schemeClr val="accent4"/>
                </a:solidFill>
              </a:rPr>
              <a:t>GDST – Market Development EMEA</a:t>
            </a:r>
          </a:p>
        </p:txBody>
      </p:sp>
    </p:spTree>
    <p:extLst>
      <p:ext uri="{BB962C8B-B14F-4D97-AF65-F5344CB8AC3E}">
        <p14:creationId xmlns:p14="http://schemas.microsoft.com/office/powerpoint/2010/main" val="3427388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5BD902-C4E7-4A46-8B83-CE6A7ABF067B}"/>
              </a:ext>
            </a:extLst>
          </p:cNvPr>
          <p:cNvSpPr txBox="1"/>
          <p:nvPr/>
        </p:nvSpPr>
        <p:spPr>
          <a:xfrm>
            <a:off x="6531174" y="733592"/>
            <a:ext cx="5343903" cy="1089529"/>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5670"/>
                </a:solidFill>
                <a:effectLst/>
                <a:uLnTx/>
                <a:uFillTx/>
                <a:latin typeface="Univers Condensed" panose="020B0506020202050204" pitchFamily="34" charset="0"/>
                <a:ea typeface="+mn-ea"/>
                <a:cs typeface="+mn-cs"/>
              </a:rPr>
              <a:t>41 </a:t>
            </a:r>
            <a:r>
              <a:rPr kumimoji="0" lang="en-TH" sz="3600" b="0" i="0" u="none" strike="noStrike" kern="1200" cap="none" spc="0" normalizeH="0" baseline="0" noProof="0">
                <a:ln>
                  <a:noFill/>
                </a:ln>
                <a:solidFill>
                  <a:srgbClr val="005670"/>
                </a:solidFill>
                <a:effectLst/>
                <a:uLnTx/>
                <a:uFillTx/>
                <a:latin typeface="Univers Condensed" panose="020B0506020202050204" pitchFamily="34" charset="0"/>
                <a:ea typeface="+mn-ea"/>
                <a:cs typeface="+mn-cs"/>
              </a:rPr>
              <a:t>Fisheries KDEs Mapped </a:t>
            </a:r>
            <a:endParaRPr kumimoji="0" lang="en-US" sz="3600" b="0" i="0" u="none" strike="noStrike" kern="1200" cap="none" spc="0" normalizeH="0" baseline="0" noProof="0" dirty="0">
              <a:ln>
                <a:noFill/>
              </a:ln>
              <a:solidFill>
                <a:srgbClr val="005670"/>
              </a:solidFill>
              <a:effectLst/>
              <a:uLnTx/>
              <a:uFillTx/>
              <a:latin typeface="Univers Condensed" panose="020B0506020202050204" pitchFamily="34" charset="0"/>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TH" sz="3600" b="0" i="0" u="none" strike="noStrike" kern="1200" cap="none" spc="0" normalizeH="0" baseline="0" noProof="0">
                <a:ln>
                  <a:noFill/>
                </a:ln>
                <a:solidFill>
                  <a:srgbClr val="005670"/>
                </a:solidFill>
                <a:effectLst/>
                <a:uLnTx/>
                <a:uFillTx/>
                <a:latin typeface="Univers Condensed" panose="020B0506020202050204" pitchFamily="34" charset="0"/>
                <a:ea typeface="+mn-ea"/>
                <a:cs typeface="+mn-cs"/>
              </a:rPr>
              <a:t>to Critical </a:t>
            </a:r>
            <a:r>
              <a:rPr kumimoji="0" lang="en-TH" sz="3600" b="0" i="0" u="none" strike="noStrike" kern="1200" cap="none" spc="0" normalizeH="0" baseline="0" noProof="0" dirty="0">
                <a:ln>
                  <a:noFill/>
                </a:ln>
                <a:solidFill>
                  <a:srgbClr val="005670"/>
                </a:solidFill>
                <a:effectLst/>
                <a:uLnTx/>
                <a:uFillTx/>
                <a:latin typeface="Univers Condensed" panose="020B0506020202050204" pitchFamily="34" charset="0"/>
                <a:ea typeface="+mn-ea"/>
                <a:cs typeface="+mn-cs"/>
              </a:rPr>
              <a:t>Tracking Events</a:t>
            </a:r>
          </a:p>
        </p:txBody>
      </p:sp>
      <p:sp>
        <p:nvSpPr>
          <p:cNvPr id="5" name="Rectangle 4">
            <a:extLst>
              <a:ext uri="{FF2B5EF4-FFF2-40B4-BE49-F238E27FC236}">
                <a16:creationId xmlns:a16="http://schemas.microsoft.com/office/drawing/2014/main" id="{5533A017-E505-6C4D-8293-B83503F8131D}"/>
              </a:ext>
            </a:extLst>
          </p:cNvPr>
          <p:cNvSpPr/>
          <p:nvPr/>
        </p:nvSpPr>
        <p:spPr>
          <a:xfrm>
            <a:off x="400050" y="34652"/>
            <a:ext cx="6057901" cy="274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EC5E9F1-C9D1-794D-8168-044BF40052DB}"/>
              </a:ext>
            </a:extLst>
          </p:cNvPr>
          <p:cNvSpPr/>
          <p:nvPr/>
        </p:nvSpPr>
        <p:spPr>
          <a:xfrm>
            <a:off x="3318834" y="6583768"/>
            <a:ext cx="2905250" cy="274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DB6CDAB-AE14-3B46-BD9E-E9A9F519EECD}"/>
              </a:ext>
            </a:extLst>
          </p:cNvPr>
          <p:cNvPicPr>
            <a:picLocks noChangeAspect="1"/>
          </p:cNvPicPr>
          <p:nvPr/>
        </p:nvPicPr>
        <p:blipFill rotWithShape="1">
          <a:blip r:embed="rId3"/>
          <a:srcRect l="11266" t="25009" r="11895" b="13497"/>
          <a:stretch/>
        </p:blipFill>
        <p:spPr>
          <a:xfrm>
            <a:off x="32787" y="420414"/>
            <a:ext cx="6035529" cy="6250913"/>
          </a:xfrm>
          <a:prstGeom prst="rect">
            <a:avLst/>
          </a:prstGeom>
        </p:spPr>
      </p:pic>
      <p:pic>
        <p:nvPicPr>
          <p:cNvPr id="3" name="Picture 2">
            <a:extLst>
              <a:ext uri="{FF2B5EF4-FFF2-40B4-BE49-F238E27FC236}">
                <a16:creationId xmlns:a16="http://schemas.microsoft.com/office/drawing/2014/main" id="{982B83C8-0875-C642-8C23-FA6C7D6FB3AC}"/>
              </a:ext>
            </a:extLst>
          </p:cNvPr>
          <p:cNvPicPr>
            <a:picLocks noChangeAspect="1"/>
          </p:cNvPicPr>
          <p:nvPr/>
        </p:nvPicPr>
        <p:blipFill rotWithShape="1">
          <a:blip r:embed="rId4"/>
          <a:srcRect l="13033" t="11182" r="14382" b="47436"/>
          <a:stretch/>
        </p:blipFill>
        <p:spPr>
          <a:xfrm>
            <a:off x="6224084" y="2235994"/>
            <a:ext cx="5741697" cy="4236244"/>
          </a:xfrm>
          <a:prstGeom prst="rect">
            <a:avLst/>
          </a:prstGeom>
        </p:spPr>
      </p:pic>
    </p:spTree>
    <p:extLst>
      <p:ext uri="{BB962C8B-B14F-4D97-AF65-F5344CB8AC3E}">
        <p14:creationId xmlns:p14="http://schemas.microsoft.com/office/powerpoint/2010/main" val="4126443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F2A3FD-C418-720F-0B44-6714BE7C775D}"/>
              </a:ext>
            </a:extLst>
          </p:cNvPr>
          <p:cNvSpPr>
            <a:spLocks noGrp="1"/>
          </p:cNvSpPr>
          <p:nvPr>
            <p:ph type="title"/>
          </p:nvPr>
        </p:nvSpPr>
        <p:spPr/>
        <p:txBody>
          <a:bodyPr/>
          <a:lstStyle/>
          <a:p>
            <a:r>
              <a:rPr lang="en-GB" dirty="0"/>
              <a:t>Key publications mentioning GDST</a:t>
            </a:r>
          </a:p>
        </p:txBody>
      </p:sp>
      <p:sp>
        <p:nvSpPr>
          <p:cNvPr id="3" name="Espace réservé du contenu 2">
            <a:extLst>
              <a:ext uri="{FF2B5EF4-FFF2-40B4-BE49-F238E27FC236}">
                <a16:creationId xmlns:a16="http://schemas.microsoft.com/office/drawing/2014/main" id="{5DDB41E4-7CAE-B426-3A4D-D7E5093E0324}"/>
              </a:ext>
            </a:extLst>
          </p:cNvPr>
          <p:cNvSpPr>
            <a:spLocks noGrp="1"/>
          </p:cNvSpPr>
          <p:nvPr>
            <p:ph sz="half" idx="1"/>
          </p:nvPr>
        </p:nvSpPr>
        <p:spPr/>
        <p:txBody>
          <a:bodyPr/>
          <a:lstStyle/>
          <a:p>
            <a:pPr marL="0" indent="0">
              <a:buNone/>
            </a:pPr>
            <a:endParaRPr lang="en-GB" dirty="0"/>
          </a:p>
          <a:p>
            <a:pPr marL="0" indent="0">
              <a:buNone/>
            </a:pPr>
            <a:r>
              <a:rPr lang="en-GB" dirty="0"/>
              <a:t>GDST mentioned in a recent document published by FAO on Advancing end-to-end traceability.</a:t>
            </a:r>
          </a:p>
          <a:p>
            <a:pPr marL="0" indent="0">
              <a:buNone/>
            </a:pPr>
            <a:endParaRPr lang="en-GB" dirty="0"/>
          </a:p>
          <a:p>
            <a:pPr marL="0" indent="0">
              <a:buNone/>
            </a:pPr>
            <a:r>
              <a:rPr lang="en-GB" dirty="0"/>
              <a:t>Very detailed roadmap for industry implementation</a:t>
            </a:r>
          </a:p>
        </p:txBody>
      </p:sp>
      <p:pic>
        <p:nvPicPr>
          <p:cNvPr id="5" name="Espace réservé du contenu 4">
            <a:extLst>
              <a:ext uri="{FF2B5EF4-FFF2-40B4-BE49-F238E27FC236}">
                <a16:creationId xmlns:a16="http://schemas.microsoft.com/office/drawing/2014/main" id="{BE4EA8DA-C746-A8B9-B1F6-710D5395FEEF}"/>
              </a:ext>
            </a:extLst>
          </p:cNvPr>
          <p:cNvPicPr>
            <a:picLocks noGrp="1" noChangeAspect="1"/>
          </p:cNvPicPr>
          <p:nvPr>
            <p:ph sz="half" idx="2"/>
          </p:nvPr>
        </p:nvPicPr>
        <p:blipFill>
          <a:blip r:embed="rId2"/>
          <a:stretch>
            <a:fillRect/>
          </a:stretch>
        </p:blipFill>
        <p:spPr>
          <a:xfrm>
            <a:off x="7508590" y="1280565"/>
            <a:ext cx="3845209" cy="5441457"/>
          </a:xfrm>
          <a:prstGeom prst="rect">
            <a:avLst/>
          </a:prstGeom>
        </p:spPr>
      </p:pic>
    </p:spTree>
    <p:extLst>
      <p:ext uri="{BB962C8B-B14F-4D97-AF65-F5344CB8AC3E}">
        <p14:creationId xmlns:p14="http://schemas.microsoft.com/office/powerpoint/2010/main" val="3192331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6B2B02-947E-D542-9EBB-1829E50F37F3}"/>
              </a:ext>
            </a:extLst>
          </p:cNvPr>
          <p:cNvPicPr>
            <a:picLocks noChangeAspect="1"/>
          </p:cNvPicPr>
          <p:nvPr/>
        </p:nvPicPr>
        <p:blipFill>
          <a:blip r:embed="rId4"/>
          <a:stretch>
            <a:fillRect/>
          </a:stretch>
        </p:blipFill>
        <p:spPr>
          <a:xfrm>
            <a:off x="639389" y="2723677"/>
            <a:ext cx="5559416" cy="3263351"/>
          </a:xfrm>
          <a:prstGeom prst="rect">
            <a:avLst/>
          </a:prstGeom>
        </p:spPr>
      </p:pic>
      <p:pic>
        <p:nvPicPr>
          <p:cNvPr id="4" name="Picture 3">
            <a:extLst>
              <a:ext uri="{FF2B5EF4-FFF2-40B4-BE49-F238E27FC236}">
                <a16:creationId xmlns:a16="http://schemas.microsoft.com/office/drawing/2014/main" id="{E4B2904E-C91D-9642-9E35-10CEF26C7612}"/>
              </a:ext>
            </a:extLst>
          </p:cNvPr>
          <p:cNvPicPr>
            <a:picLocks noChangeAspect="1"/>
          </p:cNvPicPr>
          <p:nvPr/>
        </p:nvPicPr>
        <p:blipFill>
          <a:blip r:embed="rId5"/>
          <a:stretch>
            <a:fillRect/>
          </a:stretch>
        </p:blipFill>
        <p:spPr>
          <a:xfrm>
            <a:off x="6096000" y="2723677"/>
            <a:ext cx="5559417" cy="3263351"/>
          </a:xfrm>
          <a:prstGeom prst="rect">
            <a:avLst/>
          </a:prstGeom>
        </p:spPr>
      </p:pic>
      <p:sp>
        <p:nvSpPr>
          <p:cNvPr id="3" name="TextBox 2">
            <a:extLst>
              <a:ext uri="{FF2B5EF4-FFF2-40B4-BE49-F238E27FC236}">
                <a16:creationId xmlns:a16="http://schemas.microsoft.com/office/drawing/2014/main" id="{22984561-99BD-6142-9656-39E474F5904D}"/>
              </a:ext>
            </a:extLst>
          </p:cNvPr>
          <p:cNvSpPr txBox="1"/>
          <p:nvPr/>
        </p:nvSpPr>
        <p:spPr>
          <a:xfrm>
            <a:off x="639389" y="2354345"/>
            <a:ext cx="7038753" cy="369332"/>
          </a:xfrm>
          <a:prstGeom prst="rect">
            <a:avLst/>
          </a:prstGeom>
          <a:noFill/>
        </p:spPr>
        <p:txBody>
          <a:bodyPr wrap="square" rtlCol="0">
            <a:spAutoFit/>
          </a:bodyPr>
          <a:lstStyle/>
          <a:p>
            <a:r>
              <a:rPr lang="en-US" b="1" dirty="0"/>
              <a:t>Over 100 companies now have adopted or endorsed the GDST standards</a:t>
            </a:r>
          </a:p>
        </p:txBody>
      </p:sp>
      <p:pic>
        <p:nvPicPr>
          <p:cNvPr id="9" name="Picture 8">
            <a:extLst>
              <a:ext uri="{FF2B5EF4-FFF2-40B4-BE49-F238E27FC236}">
                <a16:creationId xmlns:a16="http://schemas.microsoft.com/office/drawing/2014/main" id="{B9646600-451F-A04A-91C8-1FE7908A6536}"/>
              </a:ext>
            </a:extLst>
          </p:cNvPr>
          <p:cNvPicPr>
            <a:picLocks noChangeAspect="1"/>
          </p:cNvPicPr>
          <p:nvPr/>
        </p:nvPicPr>
        <p:blipFill>
          <a:blip r:embed="rId6"/>
          <a:stretch>
            <a:fillRect/>
          </a:stretch>
        </p:blipFill>
        <p:spPr>
          <a:xfrm>
            <a:off x="10394647" y="5364556"/>
            <a:ext cx="819791" cy="318208"/>
          </a:xfrm>
          <a:prstGeom prst="rect">
            <a:avLst/>
          </a:prstGeom>
        </p:spPr>
      </p:pic>
      <p:pic>
        <p:nvPicPr>
          <p:cNvPr id="10" name="Picture 9">
            <a:extLst>
              <a:ext uri="{FF2B5EF4-FFF2-40B4-BE49-F238E27FC236}">
                <a16:creationId xmlns:a16="http://schemas.microsoft.com/office/drawing/2014/main" id="{389E472F-B1BF-0A47-A4BB-06FC4EDDDB4A}"/>
              </a:ext>
            </a:extLst>
          </p:cNvPr>
          <p:cNvPicPr>
            <a:picLocks noChangeAspect="1"/>
          </p:cNvPicPr>
          <p:nvPr/>
        </p:nvPicPr>
        <p:blipFill>
          <a:blip r:embed="rId7"/>
          <a:stretch>
            <a:fillRect/>
          </a:stretch>
        </p:blipFill>
        <p:spPr>
          <a:xfrm>
            <a:off x="9492115" y="5318856"/>
            <a:ext cx="699180" cy="352528"/>
          </a:xfrm>
          <a:prstGeom prst="rect">
            <a:avLst/>
          </a:prstGeom>
        </p:spPr>
      </p:pic>
      <p:sp>
        <p:nvSpPr>
          <p:cNvPr id="11" name="TextBox 10">
            <a:extLst>
              <a:ext uri="{FF2B5EF4-FFF2-40B4-BE49-F238E27FC236}">
                <a16:creationId xmlns:a16="http://schemas.microsoft.com/office/drawing/2014/main" id="{0D1A129D-6F1D-6D40-928E-3C34C69B2178}"/>
              </a:ext>
            </a:extLst>
          </p:cNvPr>
          <p:cNvSpPr txBox="1"/>
          <p:nvPr/>
        </p:nvSpPr>
        <p:spPr>
          <a:xfrm>
            <a:off x="8879412" y="1231016"/>
            <a:ext cx="2612572" cy="923330"/>
          </a:xfrm>
          <a:prstGeom prst="rect">
            <a:avLst/>
          </a:prstGeom>
          <a:noFill/>
        </p:spPr>
        <p:txBody>
          <a:bodyPr wrap="square" lIns="91440" tIns="45720" rIns="91440" bIns="45720" rtlCol="0" anchor="t">
            <a:spAutoFit/>
          </a:bodyPr>
          <a:lstStyle/>
          <a:p>
            <a:r>
              <a:rPr lang="en-US" b="1" dirty="0"/>
              <a:t>Accelerating growth since the launch of GDST standards in March 2020</a:t>
            </a:r>
          </a:p>
        </p:txBody>
      </p:sp>
      <p:sp>
        <p:nvSpPr>
          <p:cNvPr id="12" name="TextBox 11">
            <a:extLst>
              <a:ext uri="{FF2B5EF4-FFF2-40B4-BE49-F238E27FC236}">
                <a16:creationId xmlns:a16="http://schemas.microsoft.com/office/drawing/2014/main" id="{95819B1B-48F2-DE44-BCC0-1C5DE70BBDE5}"/>
              </a:ext>
            </a:extLst>
          </p:cNvPr>
          <p:cNvSpPr txBox="1"/>
          <p:nvPr/>
        </p:nvSpPr>
        <p:spPr>
          <a:xfrm>
            <a:off x="3907485" y="559848"/>
            <a:ext cx="5380075" cy="584775"/>
          </a:xfrm>
          <a:prstGeom prst="rect">
            <a:avLst/>
          </a:prstGeom>
          <a:noFill/>
        </p:spPr>
        <p:txBody>
          <a:bodyPr wrap="square" rtlCol="0">
            <a:spAutoFit/>
          </a:bodyPr>
          <a:lstStyle/>
          <a:p>
            <a:pPr lvl="0" algn="ctr">
              <a:defRPr/>
            </a:pPr>
            <a:r>
              <a:rPr lang="en-US" sz="3200" dirty="0"/>
              <a:t>GDST Global Adoption</a:t>
            </a:r>
          </a:p>
        </p:txBody>
      </p:sp>
      <p:sp>
        <p:nvSpPr>
          <p:cNvPr id="5" name="TextBox 4">
            <a:extLst>
              <a:ext uri="{FF2B5EF4-FFF2-40B4-BE49-F238E27FC236}">
                <a16:creationId xmlns:a16="http://schemas.microsoft.com/office/drawing/2014/main" id="{B0214B4C-583D-DE44-A87B-9580BECBB8FB}"/>
              </a:ext>
            </a:extLst>
          </p:cNvPr>
          <p:cNvSpPr txBox="1"/>
          <p:nvPr/>
        </p:nvSpPr>
        <p:spPr>
          <a:xfrm>
            <a:off x="4897811" y="1231016"/>
            <a:ext cx="3413052" cy="923330"/>
          </a:xfrm>
          <a:prstGeom prst="rect">
            <a:avLst/>
          </a:prstGeom>
          <a:noFill/>
        </p:spPr>
        <p:txBody>
          <a:bodyPr wrap="square" rtlCol="0">
            <a:spAutoFit/>
          </a:bodyPr>
          <a:lstStyle/>
          <a:p>
            <a:pPr lvl="0" algn="ctr">
              <a:defRPr/>
            </a:pPr>
            <a:r>
              <a:rPr lang="en-US" dirty="0">
                <a:effectLst>
                  <a:outerShdw blurRad="38100" dist="38100" dir="2700000" algn="tl">
                    <a:srgbClr val="000000">
                      <a:alpha val="43137"/>
                    </a:srgbClr>
                  </a:outerShdw>
                </a:effectLst>
              </a:rPr>
              <a:t>The GDST is already supported by businesses </a:t>
            </a:r>
            <a:r>
              <a:rPr lang="en-US" dirty="0">
                <a:solidFill>
                  <a:srgbClr val="C00000"/>
                </a:solidFill>
                <a:effectLst>
                  <a:outerShdw blurRad="38100" dist="38100" dir="2700000" algn="tl">
                    <a:srgbClr val="000000">
                      <a:alpha val="43137"/>
                    </a:srgbClr>
                  </a:outerShdw>
                </a:effectLst>
              </a:rPr>
              <a:t>in over 28 countries </a:t>
            </a:r>
            <a:r>
              <a:rPr lang="en-US" dirty="0">
                <a:effectLst>
                  <a:outerShdw blurRad="38100" dist="38100" dir="2700000" algn="tl">
                    <a:srgbClr val="000000">
                      <a:alpha val="43137"/>
                    </a:srgbClr>
                  </a:outerShdw>
                </a:effectLst>
              </a:rPr>
              <a:t>around the world</a:t>
            </a:r>
          </a:p>
        </p:txBody>
      </p:sp>
      <p:pic>
        <p:nvPicPr>
          <p:cNvPr id="13" name="Picture 2" descr="Global Dialogue on Seafood Traceability">
            <a:extLst>
              <a:ext uri="{FF2B5EF4-FFF2-40B4-BE49-F238E27FC236}">
                <a16:creationId xmlns:a16="http://schemas.microsoft.com/office/drawing/2014/main" id="{E6EEF23F-8E3B-A228-1853-AC41890CE3B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71532"/>
          <a:stretch/>
        </p:blipFill>
        <p:spPr bwMode="auto">
          <a:xfrm>
            <a:off x="327988" y="322731"/>
            <a:ext cx="801815" cy="6365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933744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D368CE7-3708-2D4B-8BE5-8A86DBCF8DFC}"/>
              </a:ext>
            </a:extLst>
          </p:cNvPr>
          <p:cNvSpPr txBox="1"/>
          <p:nvPr/>
        </p:nvSpPr>
        <p:spPr>
          <a:xfrm>
            <a:off x="4736533" y="569118"/>
            <a:ext cx="649447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effectLst/>
                <a:uLnTx/>
                <a:uFillTx/>
                <a:ea typeface="+mn-ea"/>
                <a:cs typeface="+mn-cs"/>
              </a:rPr>
              <a:t>Support from other Key Stakeholders</a:t>
            </a:r>
          </a:p>
        </p:txBody>
      </p:sp>
      <p:sp>
        <p:nvSpPr>
          <p:cNvPr id="5" name="TextBox 4">
            <a:extLst>
              <a:ext uri="{FF2B5EF4-FFF2-40B4-BE49-F238E27FC236}">
                <a16:creationId xmlns:a16="http://schemas.microsoft.com/office/drawing/2014/main" id="{1444C6A2-BAE7-9D45-B168-8FCE1A8007D3}"/>
              </a:ext>
            </a:extLst>
          </p:cNvPr>
          <p:cNvSpPr txBox="1"/>
          <p:nvPr/>
        </p:nvSpPr>
        <p:spPr>
          <a:xfrm>
            <a:off x="6737899" y="1348548"/>
            <a:ext cx="4561377" cy="369332"/>
          </a:xfrm>
          <a:prstGeom prst="rect">
            <a:avLst/>
          </a:prstGeom>
          <a:noFill/>
        </p:spPr>
        <p:txBody>
          <a:bodyPr wrap="none" lIns="91440" tIns="45720" rIns="91440" bIns="45720" rtlCol="0" anchor="t">
            <a:spAutoFit/>
          </a:bodyPr>
          <a:lstStyle/>
          <a:p>
            <a:pPr algn="ctr">
              <a:defRPr/>
            </a:pPr>
            <a:r>
              <a:rPr lang="en-US" b="1" dirty="0">
                <a:latin typeface="Calibri"/>
              </a:rPr>
              <a:t>Endorsements by leading technology vendors </a:t>
            </a:r>
            <a:endParaRPr lang="en-US" sz="1800" b="1" i="0" u="none" strike="noStrike" kern="1200" cap="none" spc="0" normalizeH="0" baseline="0" noProof="0" dirty="0">
              <a:ln>
                <a:noFill/>
              </a:ln>
              <a:effectLst/>
              <a:uLnTx/>
              <a:uFillTx/>
              <a:latin typeface="Calibri"/>
              <a:cs typeface="Calibri"/>
            </a:endParaRPr>
          </a:p>
        </p:txBody>
      </p:sp>
      <p:sp>
        <p:nvSpPr>
          <p:cNvPr id="6" name="TextBox 5">
            <a:extLst>
              <a:ext uri="{FF2B5EF4-FFF2-40B4-BE49-F238E27FC236}">
                <a16:creationId xmlns:a16="http://schemas.microsoft.com/office/drawing/2014/main" id="{3AAB1C4D-68B2-3741-B711-76BA0527101B}"/>
              </a:ext>
            </a:extLst>
          </p:cNvPr>
          <p:cNvSpPr txBox="1"/>
          <p:nvPr/>
        </p:nvSpPr>
        <p:spPr>
          <a:xfrm>
            <a:off x="197814" y="1348548"/>
            <a:ext cx="58202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a:ea typeface="+mn-ea"/>
                <a:cs typeface="+mn-cs"/>
              </a:rPr>
              <a:t>Endorsements by leading organizations and industry groups</a:t>
            </a:r>
          </a:p>
        </p:txBody>
      </p:sp>
      <p:pic>
        <p:nvPicPr>
          <p:cNvPr id="19" name="Picture 18">
            <a:extLst>
              <a:ext uri="{FF2B5EF4-FFF2-40B4-BE49-F238E27FC236}">
                <a16:creationId xmlns:a16="http://schemas.microsoft.com/office/drawing/2014/main" id="{F80EFEBB-3D6C-914C-8435-8246B465E445}"/>
              </a:ext>
            </a:extLst>
          </p:cNvPr>
          <p:cNvPicPr>
            <a:picLocks noChangeAspect="1"/>
          </p:cNvPicPr>
          <p:nvPr/>
        </p:nvPicPr>
        <p:blipFill>
          <a:blip r:embed="rId4"/>
          <a:stretch>
            <a:fillRect/>
          </a:stretch>
        </p:blipFill>
        <p:spPr>
          <a:xfrm>
            <a:off x="2124555" y="3710506"/>
            <a:ext cx="3674803" cy="1798946"/>
          </a:xfrm>
          <a:prstGeom prst="rect">
            <a:avLst/>
          </a:prstGeom>
        </p:spPr>
      </p:pic>
      <p:pic>
        <p:nvPicPr>
          <p:cNvPr id="20" name="Picture 19">
            <a:extLst>
              <a:ext uri="{FF2B5EF4-FFF2-40B4-BE49-F238E27FC236}">
                <a16:creationId xmlns:a16="http://schemas.microsoft.com/office/drawing/2014/main" id="{8A0E64E3-9D7D-4041-98A0-C177C6C93313}"/>
              </a:ext>
            </a:extLst>
          </p:cNvPr>
          <p:cNvPicPr>
            <a:picLocks noChangeAspect="1"/>
          </p:cNvPicPr>
          <p:nvPr/>
        </p:nvPicPr>
        <p:blipFill>
          <a:blip r:embed="rId5"/>
          <a:stretch>
            <a:fillRect/>
          </a:stretch>
        </p:blipFill>
        <p:spPr>
          <a:xfrm>
            <a:off x="197814" y="2041028"/>
            <a:ext cx="5601544" cy="1661322"/>
          </a:xfrm>
          <a:prstGeom prst="rect">
            <a:avLst/>
          </a:prstGeom>
        </p:spPr>
      </p:pic>
      <p:pic>
        <p:nvPicPr>
          <p:cNvPr id="21" name="Picture 20">
            <a:extLst>
              <a:ext uri="{FF2B5EF4-FFF2-40B4-BE49-F238E27FC236}">
                <a16:creationId xmlns:a16="http://schemas.microsoft.com/office/drawing/2014/main" id="{D183D816-A89E-E749-92C7-018A14CA67B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10769" y="3696447"/>
            <a:ext cx="2362310" cy="1798946"/>
          </a:xfrm>
          <a:prstGeom prst="rect">
            <a:avLst/>
          </a:prstGeom>
        </p:spPr>
      </p:pic>
      <p:pic>
        <p:nvPicPr>
          <p:cNvPr id="3" name="Picture 2">
            <a:extLst>
              <a:ext uri="{FF2B5EF4-FFF2-40B4-BE49-F238E27FC236}">
                <a16:creationId xmlns:a16="http://schemas.microsoft.com/office/drawing/2014/main" id="{46C68334-2088-4B49-9244-BCD01E552D0E}"/>
              </a:ext>
            </a:extLst>
          </p:cNvPr>
          <p:cNvPicPr>
            <a:picLocks noChangeAspect="1"/>
          </p:cNvPicPr>
          <p:nvPr/>
        </p:nvPicPr>
        <p:blipFill>
          <a:blip r:embed="rId7"/>
          <a:stretch>
            <a:fillRect/>
          </a:stretch>
        </p:blipFill>
        <p:spPr>
          <a:xfrm>
            <a:off x="6096001" y="2049183"/>
            <a:ext cx="5885230" cy="3460269"/>
          </a:xfrm>
          <a:prstGeom prst="rect">
            <a:avLst/>
          </a:prstGeom>
        </p:spPr>
      </p:pic>
      <p:pic>
        <p:nvPicPr>
          <p:cNvPr id="22" name="Picture 21">
            <a:extLst>
              <a:ext uri="{FF2B5EF4-FFF2-40B4-BE49-F238E27FC236}">
                <a16:creationId xmlns:a16="http://schemas.microsoft.com/office/drawing/2014/main" id="{E81FAE76-B529-E24B-BA17-7828DB6F0A7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11075" b="-46688"/>
          <a:stretch/>
        </p:blipFill>
        <p:spPr>
          <a:xfrm>
            <a:off x="2734888" y="3957726"/>
            <a:ext cx="1692592" cy="1798946"/>
          </a:xfrm>
          <a:prstGeom prst="rect">
            <a:avLst/>
          </a:prstGeom>
        </p:spPr>
      </p:pic>
      <p:pic>
        <p:nvPicPr>
          <p:cNvPr id="10" name="Picture 2" descr="Global Dialogue on Seafood Traceability">
            <a:extLst>
              <a:ext uri="{FF2B5EF4-FFF2-40B4-BE49-F238E27FC236}">
                <a16:creationId xmlns:a16="http://schemas.microsoft.com/office/drawing/2014/main" id="{D41303B9-9A4D-4F45-929E-44E58C4A359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71532"/>
          <a:stretch/>
        </p:blipFill>
        <p:spPr bwMode="auto">
          <a:xfrm>
            <a:off x="327988" y="322731"/>
            <a:ext cx="801815" cy="6365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510269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3AF4B-781C-4B3C-E9A6-50DCA5678363}"/>
              </a:ext>
            </a:extLst>
          </p:cNvPr>
          <p:cNvSpPr>
            <a:spLocks noGrp="1"/>
          </p:cNvSpPr>
          <p:nvPr>
            <p:ph type="title"/>
          </p:nvPr>
        </p:nvSpPr>
        <p:spPr>
          <a:xfrm>
            <a:off x="3856382" y="365125"/>
            <a:ext cx="7497417" cy="1325563"/>
          </a:xfrm>
        </p:spPr>
        <p:txBody>
          <a:bodyPr/>
          <a:lstStyle/>
          <a:p>
            <a:r>
              <a:rPr lang="en-US" dirty="0"/>
              <a:t>The Work We Do</a:t>
            </a:r>
          </a:p>
        </p:txBody>
      </p:sp>
      <p:graphicFrame>
        <p:nvGraphicFramePr>
          <p:cNvPr id="7" name="Content Placeholder 6">
            <a:extLst>
              <a:ext uri="{FF2B5EF4-FFF2-40B4-BE49-F238E27FC236}">
                <a16:creationId xmlns:a16="http://schemas.microsoft.com/office/drawing/2014/main" id="{3A884BFE-3739-09BC-5DFA-BFAE4D3F60FD}"/>
              </a:ext>
            </a:extLst>
          </p:cNvPr>
          <p:cNvGraphicFramePr>
            <a:graphicFrameLocks noGrp="1"/>
          </p:cNvGraphicFramePr>
          <p:nvPr>
            <p:ph idx="1"/>
            <p:extLst>
              <p:ext uri="{D42A27DB-BD31-4B8C-83A1-F6EECF244321}">
                <p14:modId xmlns:p14="http://schemas.microsoft.com/office/powerpoint/2010/main" val="27927110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2865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530AE34-7D53-C086-0094-9DDFEBB21CE0}"/>
              </a:ext>
            </a:extLst>
          </p:cNvPr>
          <p:cNvSpPr>
            <a:spLocks noGrp="1"/>
          </p:cNvSpPr>
          <p:nvPr>
            <p:ph type="title"/>
          </p:nvPr>
        </p:nvSpPr>
        <p:spPr>
          <a:xfrm>
            <a:off x="3856382" y="365125"/>
            <a:ext cx="7973668" cy="965071"/>
          </a:xfrm>
        </p:spPr>
        <p:txBody>
          <a:bodyPr>
            <a:noAutofit/>
          </a:bodyPr>
          <a:lstStyle/>
          <a:p>
            <a:r>
              <a:rPr lang="fr-FR" sz="2800" dirty="0"/>
              <a:t>Example : </a:t>
            </a:r>
            <a:r>
              <a:rPr lang="fr-FR" sz="2800" dirty="0" err="1"/>
              <a:t>Define</a:t>
            </a:r>
            <a:r>
              <a:rPr lang="fr-FR" sz="2800" dirty="0"/>
              <a:t> </a:t>
            </a:r>
            <a:r>
              <a:rPr lang="fr-FR" sz="2800" dirty="0" err="1"/>
              <a:t>Supply</a:t>
            </a:r>
            <a:r>
              <a:rPr lang="fr-FR" sz="2800" dirty="0"/>
              <a:t> Chain Actors, Process Flows &amp; Critical </a:t>
            </a:r>
            <a:r>
              <a:rPr lang="fr-FR" sz="2800" dirty="0" err="1"/>
              <a:t>Tracking</a:t>
            </a:r>
            <a:r>
              <a:rPr lang="fr-FR" sz="2800" dirty="0"/>
              <a:t> Events (</a:t>
            </a:r>
            <a:r>
              <a:rPr lang="fr-FR" sz="2800" dirty="0" err="1"/>
              <a:t>CTEs</a:t>
            </a:r>
            <a:r>
              <a:rPr lang="fr-FR" sz="2800" dirty="0"/>
              <a:t>) in the </a:t>
            </a:r>
            <a:r>
              <a:rPr lang="fr-FR" sz="2800" dirty="0" err="1"/>
              <a:t>tuna</a:t>
            </a:r>
            <a:r>
              <a:rPr lang="fr-FR" sz="2800" dirty="0"/>
              <a:t> </a:t>
            </a:r>
            <a:r>
              <a:rPr lang="fr-FR" sz="2800" dirty="0" err="1"/>
              <a:t>industry</a:t>
            </a:r>
            <a:endParaRPr lang="fr-FR" sz="2800" dirty="0"/>
          </a:p>
        </p:txBody>
      </p:sp>
      <p:sp>
        <p:nvSpPr>
          <p:cNvPr id="4" name="Rectangle 3">
            <a:extLst>
              <a:ext uri="{FF2B5EF4-FFF2-40B4-BE49-F238E27FC236}">
                <a16:creationId xmlns:a16="http://schemas.microsoft.com/office/drawing/2014/main" id="{114F9323-87CD-CB4F-B28C-9FE7BCF11993}"/>
              </a:ext>
            </a:extLst>
          </p:cNvPr>
          <p:cNvSpPr/>
          <p:nvPr/>
        </p:nvSpPr>
        <p:spPr>
          <a:xfrm>
            <a:off x="2914802" y="3576438"/>
            <a:ext cx="7678771" cy="3281562"/>
          </a:xfrm>
          <a:prstGeom prst="rect">
            <a:avLst/>
          </a:prstGeom>
          <a:solidFill>
            <a:schemeClr val="bg1">
              <a:lumMod val="95000"/>
            </a:scheme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4BD358-371A-934B-B118-B70A43E2A304}"/>
              </a:ext>
            </a:extLst>
          </p:cNvPr>
          <p:cNvSpPr/>
          <p:nvPr/>
        </p:nvSpPr>
        <p:spPr>
          <a:xfrm>
            <a:off x="2920852" y="1386421"/>
            <a:ext cx="7672720" cy="2149519"/>
          </a:xfrm>
          <a:prstGeom prst="rect">
            <a:avLst/>
          </a:prstGeom>
          <a:solidFill>
            <a:schemeClr val="bg1">
              <a:lumMod val="85000"/>
            </a:scheme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8C531779-5454-E240-9B04-CE75E7E751DF}"/>
              </a:ext>
            </a:extLst>
          </p:cNvPr>
          <p:cNvSpPr/>
          <p:nvPr/>
        </p:nvSpPr>
        <p:spPr>
          <a:xfrm>
            <a:off x="1671136" y="1406978"/>
            <a:ext cx="1084610" cy="2092723"/>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Vessel Owner</a:t>
            </a:r>
          </a:p>
          <a:p>
            <a:pPr algn="ctr"/>
            <a:endParaRPr lang="en-US" sz="1200" dirty="0"/>
          </a:p>
        </p:txBody>
      </p:sp>
      <p:sp>
        <p:nvSpPr>
          <p:cNvPr id="7" name="Rounded Rectangle 6">
            <a:extLst>
              <a:ext uri="{FF2B5EF4-FFF2-40B4-BE49-F238E27FC236}">
                <a16:creationId xmlns:a16="http://schemas.microsoft.com/office/drawing/2014/main" id="{B3B15A1E-6DA0-004C-A99F-F4768B0177DB}"/>
              </a:ext>
            </a:extLst>
          </p:cNvPr>
          <p:cNvSpPr/>
          <p:nvPr/>
        </p:nvSpPr>
        <p:spPr>
          <a:xfrm>
            <a:off x="4836864" y="5374021"/>
            <a:ext cx="1462252" cy="86364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V8</a:t>
            </a:r>
          </a:p>
          <a:p>
            <a:pPr algn="ctr"/>
            <a:r>
              <a:rPr lang="en-US" sz="1200" dirty="0"/>
              <a:t>Receive at Canning</a:t>
            </a:r>
          </a:p>
        </p:txBody>
      </p:sp>
      <p:cxnSp>
        <p:nvCxnSpPr>
          <p:cNvPr id="8" name="Straight Connector 7">
            <a:extLst>
              <a:ext uri="{FF2B5EF4-FFF2-40B4-BE49-F238E27FC236}">
                <a16:creationId xmlns:a16="http://schemas.microsoft.com/office/drawing/2014/main" id="{E09ADA15-B659-A540-BD82-505670965A8B}"/>
              </a:ext>
            </a:extLst>
          </p:cNvPr>
          <p:cNvCxnSpPr>
            <a:cxnSpLocks/>
            <a:stCxn id="7" idx="3"/>
            <a:endCxn id="18" idx="1"/>
          </p:cNvCxnSpPr>
          <p:nvPr/>
        </p:nvCxnSpPr>
        <p:spPr>
          <a:xfrm flipV="1">
            <a:off x="6299116" y="4641486"/>
            <a:ext cx="312108" cy="1164357"/>
          </a:xfrm>
          <a:prstGeom prst="line">
            <a:avLst/>
          </a:prstGeom>
          <a:ln w="38100">
            <a:tailEnd type="triangle" w="med" len="me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018802DD-8CCB-6C4B-9F93-217CAD76BE31}"/>
              </a:ext>
            </a:extLst>
          </p:cNvPr>
          <p:cNvSpPr/>
          <p:nvPr/>
        </p:nvSpPr>
        <p:spPr>
          <a:xfrm>
            <a:off x="3074645" y="3994061"/>
            <a:ext cx="1371269" cy="839105"/>
          </a:xfrm>
          <a:prstGeom prst="roundRect">
            <a:avLst/>
          </a:prstGeom>
          <a:solidFill>
            <a:schemeClr val="accent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V6</a:t>
            </a:r>
          </a:p>
          <a:p>
            <a:pPr algn="ctr"/>
            <a:r>
              <a:rPr lang="en-US" sz="1200" dirty="0"/>
              <a:t>Processing</a:t>
            </a:r>
          </a:p>
          <a:p>
            <a:pPr algn="ctr"/>
            <a:endParaRPr lang="en-US" sz="900" dirty="0"/>
          </a:p>
        </p:txBody>
      </p:sp>
      <p:cxnSp>
        <p:nvCxnSpPr>
          <p:cNvPr id="10" name="Straight Connector 9">
            <a:extLst>
              <a:ext uri="{FF2B5EF4-FFF2-40B4-BE49-F238E27FC236}">
                <a16:creationId xmlns:a16="http://schemas.microsoft.com/office/drawing/2014/main" id="{B11B0713-0611-974F-B2EB-097DF29F1D43}"/>
              </a:ext>
            </a:extLst>
          </p:cNvPr>
          <p:cNvCxnSpPr>
            <a:cxnSpLocks/>
            <a:stCxn id="34" idx="2"/>
          </p:cNvCxnSpPr>
          <p:nvPr/>
        </p:nvCxnSpPr>
        <p:spPr>
          <a:xfrm flipH="1">
            <a:off x="4477815" y="3000817"/>
            <a:ext cx="4568650" cy="1221630"/>
          </a:xfrm>
          <a:prstGeom prst="line">
            <a:avLst/>
          </a:prstGeom>
          <a:ln w="38100">
            <a:tailEnd type="triangle" w="med" len="med"/>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F97D3DD6-39B5-E945-897E-5ED838673B4D}"/>
              </a:ext>
            </a:extLst>
          </p:cNvPr>
          <p:cNvSpPr/>
          <p:nvPr/>
        </p:nvSpPr>
        <p:spPr>
          <a:xfrm>
            <a:off x="1662875" y="3589007"/>
            <a:ext cx="1084610" cy="312066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Processing</a:t>
            </a:r>
          </a:p>
          <a:p>
            <a:pPr algn="ctr"/>
            <a:r>
              <a:rPr lang="en-US" sz="1200" dirty="0"/>
              <a:t>Company</a:t>
            </a:r>
          </a:p>
          <a:p>
            <a:pPr algn="ctr"/>
            <a:endParaRPr lang="en-US" sz="1200" dirty="0"/>
          </a:p>
        </p:txBody>
      </p:sp>
      <p:cxnSp>
        <p:nvCxnSpPr>
          <p:cNvPr id="14" name="Straight Connector 13">
            <a:extLst>
              <a:ext uri="{FF2B5EF4-FFF2-40B4-BE49-F238E27FC236}">
                <a16:creationId xmlns:a16="http://schemas.microsoft.com/office/drawing/2014/main" id="{E0309023-1292-9640-9DFB-EF697F801CC1}"/>
              </a:ext>
            </a:extLst>
          </p:cNvPr>
          <p:cNvCxnSpPr>
            <a:cxnSpLocks/>
            <a:stCxn id="9" idx="3"/>
            <a:endCxn id="15" idx="1"/>
          </p:cNvCxnSpPr>
          <p:nvPr/>
        </p:nvCxnSpPr>
        <p:spPr>
          <a:xfrm>
            <a:off x="4445913" y="4413613"/>
            <a:ext cx="408424" cy="249318"/>
          </a:xfrm>
          <a:prstGeom prst="line">
            <a:avLst/>
          </a:prstGeom>
          <a:ln w="38100">
            <a:tailEnd type="triangle" w="med" len="med"/>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7DA4E162-D039-DD47-9288-D5DFFEDC7AB8}"/>
              </a:ext>
            </a:extLst>
          </p:cNvPr>
          <p:cNvSpPr/>
          <p:nvPr/>
        </p:nvSpPr>
        <p:spPr>
          <a:xfrm>
            <a:off x="4854337" y="4243379"/>
            <a:ext cx="1444778" cy="83910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V7</a:t>
            </a:r>
          </a:p>
          <a:p>
            <a:pPr algn="ctr"/>
            <a:r>
              <a:rPr lang="en-US" sz="1200" dirty="0"/>
              <a:t>Ship to Canning</a:t>
            </a:r>
          </a:p>
        </p:txBody>
      </p:sp>
      <p:sp>
        <p:nvSpPr>
          <p:cNvPr id="16" name="Rounded Rectangle 15">
            <a:extLst>
              <a:ext uri="{FF2B5EF4-FFF2-40B4-BE49-F238E27FC236}">
                <a16:creationId xmlns:a16="http://schemas.microsoft.com/office/drawing/2014/main" id="{CE8A5B34-2FCB-3F4D-B8D2-C35F07AD3A9F}"/>
              </a:ext>
            </a:extLst>
          </p:cNvPr>
          <p:cNvSpPr/>
          <p:nvPr/>
        </p:nvSpPr>
        <p:spPr>
          <a:xfrm>
            <a:off x="6611226" y="5370317"/>
            <a:ext cx="1600071" cy="86364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V10</a:t>
            </a:r>
          </a:p>
          <a:p>
            <a:pPr algn="ctr"/>
            <a:r>
              <a:rPr lang="en-US" sz="1200" dirty="0"/>
              <a:t>Send to Warehouse</a:t>
            </a:r>
          </a:p>
        </p:txBody>
      </p:sp>
      <p:sp>
        <p:nvSpPr>
          <p:cNvPr id="17" name="Rounded Rectangle 16">
            <a:extLst>
              <a:ext uri="{FF2B5EF4-FFF2-40B4-BE49-F238E27FC236}">
                <a16:creationId xmlns:a16="http://schemas.microsoft.com/office/drawing/2014/main" id="{A5117A98-85C5-DB40-8B4F-A8F3E80CB255}"/>
              </a:ext>
            </a:extLst>
          </p:cNvPr>
          <p:cNvSpPr/>
          <p:nvPr/>
        </p:nvSpPr>
        <p:spPr>
          <a:xfrm>
            <a:off x="8613511" y="5777654"/>
            <a:ext cx="1888881" cy="86364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V13</a:t>
            </a:r>
          </a:p>
          <a:p>
            <a:pPr algn="ctr"/>
            <a:r>
              <a:rPr lang="en-US" sz="1200" dirty="0"/>
              <a:t>Send to Retailer</a:t>
            </a:r>
          </a:p>
        </p:txBody>
      </p:sp>
      <p:sp>
        <p:nvSpPr>
          <p:cNvPr id="18" name="Rounded Rectangle 17">
            <a:extLst>
              <a:ext uri="{FF2B5EF4-FFF2-40B4-BE49-F238E27FC236}">
                <a16:creationId xmlns:a16="http://schemas.microsoft.com/office/drawing/2014/main" id="{DF3F5B57-DEA6-3345-9529-3735B494C067}"/>
              </a:ext>
            </a:extLst>
          </p:cNvPr>
          <p:cNvSpPr/>
          <p:nvPr/>
        </p:nvSpPr>
        <p:spPr>
          <a:xfrm>
            <a:off x="6611225" y="4221933"/>
            <a:ext cx="1600071" cy="839105"/>
          </a:xfrm>
          <a:prstGeom prst="roundRect">
            <a:avLst/>
          </a:prstGeom>
          <a:solidFill>
            <a:schemeClr val="accent6"/>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V9</a:t>
            </a:r>
          </a:p>
          <a:p>
            <a:pPr algn="ctr"/>
            <a:r>
              <a:rPr lang="en-US" sz="1200" dirty="0"/>
              <a:t>Process into Cans</a:t>
            </a:r>
          </a:p>
        </p:txBody>
      </p:sp>
      <p:cxnSp>
        <p:nvCxnSpPr>
          <p:cNvPr id="19" name="Straight Connector 18">
            <a:extLst>
              <a:ext uri="{FF2B5EF4-FFF2-40B4-BE49-F238E27FC236}">
                <a16:creationId xmlns:a16="http://schemas.microsoft.com/office/drawing/2014/main" id="{AD3D5423-8840-7D47-B0B2-79405762C08D}"/>
              </a:ext>
            </a:extLst>
          </p:cNvPr>
          <p:cNvCxnSpPr>
            <a:cxnSpLocks/>
            <a:stCxn id="18" idx="2"/>
            <a:endCxn id="16" idx="0"/>
          </p:cNvCxnSpPr>
          <p:nvPr/>
        </p:nvCxnSpPr>
        <p:spPr>
          <a:xfrm>
            <a:off x="7411261" y="5061038"/>
            <a:ext cx="1" cy="309279"/>
          </a:xfrm>
          <a:prstGeom prst="line">
            <a:avLst/>
          </a:prstGeom>
          <a:ln w="38100">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07CB09-9A79-8C44-9A11-F0B32E530355}"/>
              </a:ext>
            </a:extLst>
          </p:cNvPr>
          <p:cNvCxnSpPr>
            <a:cxnSpLocks/>
            <a:stCxn id="16" idx="3"/>
            <a:endCxn id="31" idx="1"/>
          </p:cNvCxnSpPr>
          <p:nvPr/>
        </p:nvCxnSpPr>
        <p:spPr>
          <a:xfrm flipV="1">
            <a:off x="8211297" y="3957906"/>
            <a:ext cx="364885" cy="1844232"/>
          </a:xfrm>
          <a:prstGeom prst="line">
            <a:avLst/>
          </a:prstGeom>
          <a:ln w="38100">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9AD9672-B574-E646-929F-A36E0E73B577}"/>
              </a:ext>
            </a:extLst>
          </p:cNvPr>
          <p:cNvSpPr/>
          <p:nvPr/>
        </p:nvSpPr>
        <p:spPr>
          <a:xfrm>
            <a:off x="3148593" y="4881747"/>
            <a:ext cx="954107" cy="246221"/>
          </a:xfrm>
          <a:prstGeom prst="rect">
            <a:avLst/>
          </a:prstGeom>
        </p:spPr>
        <p:txBody>
          <a:bodyPr wrap="none">
            <a:spAutoFit/>
          </a:bodyPr>
          <a:lstStyle/>
          <a:p>
            <a:r>
              <a:rPr lang="en-US" sz="1000" b="1" dirty="0"/>
              <a:t>Loin Processor</a:t>
            </a:r>
          </a:p>
        </p:txBody>
      </p:sp>
      <p:sp>
        <p:nvSpPr>
          <p:cNvPr id="22" name="Rectangle 21">
            <a:extLst>
              <a:ext uri="{FF2B5EF4-FFF2-40B4-BE49-F238E27FC236}">
                <a16:creationId xmlns:a16="http://schemas.microsoft.com/office/drawing/2014/main" id="{D13F9FA3-A783-BF46-B2EB-59EDC2F0730C}"/>
              </a:ext>
            </a:extLst>
          </p:cNvPr>
          <p:cNvSpPr/>
          <p:nvPr/>
        </p:nvSpPr>
        <p:spPr>
          <a:xfrm>
            <a:off x="5282569" y="6463449"/>
            <a:ext cx="2604400" cy="246221"/>
          </a:xfrm>
          <a:prstGeom prst="rect">
            <a:avLst/>
          </a:prstGeom>
        </p:spPr>
        <p:txBody>
          <a:bodyPr wrap="square">
            <a:spAutoFit/>
          </a:bodyPr>
          <a:lstStyle/>
          <a:p>
            <a:pPr algn="ctr"/>
            <a:r>
              <a:rPr lang="en-US" sz="1000" b="1" dirty="0"/>
              <a:t>Canning Operation</a:t>
            </a:r>
          </a:p>
        </p:txBody>
      </p:sp>
      <p:sp>
        <p:nvSpPr>
          <p:cNvPr id="23" name="Rectangle 22">
            <a:extLst>
              <a:ext uri="{FF2B5EF4-FFF2-40B4-BE49-F238E27FC236}">
                <a16:creationId xmlns:a16="http://schemas.microsoft.com/office/drawing/2014/main" id="{7DB7C12D-4706-B340-9B87-DAFC13F43AC5}"/>
              </a:ext>
            </a:extLst>
          </p:cNvPr>
          <p:cNvSpPr/>
          <p:nvPr/>
        </p:nvSpPr>
        <p:spPr>
          <a:xfrm>
            <a:off x="9169062" y="6616272"/>
            <a:ext cx="777777" cy="246221"/>
          </a:xfrm>
          <a:prstGeom prst="rect">
            <a:avLst/>
          </a:prstGeom>
        </p:spPr>
        <p:txBody>
          <a:bodyPr wrap="none">
            <a:spAutoFit/>
          </a:bodyPr>
          <a:lstStyle/>
          <a:p>
            <a:r>
              <a:rPr lang="en-US" sz="1000" b="1" dirty="0"/>
              <a:t>Retailer DC</a:t>
            </a:r>
          </a:p>
        </p:txBody>
      </p:sp>
      <p:sp>
        <p:nvSpPr>
          <p:cNvPr id="24" name="Rounded Rectangle 23">
            <a:extLst>
              <a:ext uri="{FF2B5EF4-FFF2-40B4-BE49-F238E27FC236}">
                <a16:creationId xmlns:a16="http://schemas.microsoft.com/office/drawing/2014/main" id="{2B4E41AF-9A6A-264E-BDA3-4BCC826B58E7}"/>
              </a:ext>
            </a:extLst>
          </p:cNvPr>
          <p:cNvSpPr/>
          <p:nvPr/>
        </p:nvSpPr>
        <p:spPr>
          <a:xfrm>
            <a:off x="3070185" y="1682475"/>
            <a:ext cx="1371269" cy="83910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V1</a:t>
            </a:r>
          </a:p>
          <a:p>
            <a:pPr algn="ctr"/>
            <a:r>
              <a:rPr lang="en-US" sz="1200" dirty="0"/>
              <a:t>Define Bin</a:t>
            </a:r>
          </a:p>
        </p:txBody>
      </p:sp>
      <p:sp>
        <p:nvSpPr>
          <p:cNvPr id="25" name="Rounded Rectangle 24">
            <a:extLst>
              <a:ext uri="{FF2B5EF4-FFF2-40B4-BE49-F238E27FC236}">
                <a16:creationId xmlns:a16="http://schemas.microsoft.com/office/drawing/2014/main" id="{1EF82649-B53B-B54F-B075-E3D37EF48C00}"/>
              </a:ext>
            </a:extLst>
          </p:cNvPr>
          <p:cNvSpPr/>
          <p:nvPr/>
        </p:nvSpPr>
        <p:spPr>
          <a:xfrm>
            <a:off x="4744408" y="2149138"/>
            <a:ext cx="1371269" cy="83910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V3</a:t>
            </a:r>
          </a:p>
          <a:p>
            <a:pPr algn="ctr"/>
            <a:r>
              <a:rPr lang="en-US" sz="1200" dirty="0"/>
              <a:t>Tuna Into Bin</a:t>
            </a:r>
          </a:p>
        </p:txBody>
      </p:sp>
      <p:sp>
        <p:nvSpPr>
          <p:cNvPr id="26" name="Rounded Rectangle 25">
            <a:extLst>
              <a:ext uri="{FF2B5EF4-FFF2-40B4-BE49-F238E27FC236}">
                <a16:creationId xmlns:a16="http://schemas.microsoft.com/office/drawing/2014/main" id="{60BCB63A-99F4-A346-9363-6C61E8297473}"/>
              </a:ext>
            </a:extLst>
          </p:cNvPr>
          <p:cNvSpPr/>
          <p:nvPr/>
        </p:nvSpPr>
        <p:spPr>
          <a:xfrm>
            <a:off x="6315137" y="2143618"/>
            <a:ext cx="1311322" cy="83910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V4</a:t>
            </a:r>
          </a:p>
          <a:p>
            <a:pPr algn="ctr"/>
            <a:r>
              <a:rPr lang="en-US" sz="1200" dirty="0"/>
              <a:t>Landing</a:t>
            </a:r>
          </a:p>
        </p:txBody>
      </p:sp>
      <p:cxnSp>
        <p:nvCxnSpPr>
          <p:cNvPr id="27" name="Straight Connector 26">
            <a:extLst>
              <a:ext uri="{FF2B5EF4-FFF2-40B4-BE49-F238E27FC236}">
                <a16:creationId xmlns:a16="http://schemas.microsoft.com/office/drawing/2014/main" id="{4728976F-96CE-F746-AE37-A19C32B5F2B6}"/>
              </a:ext>
            </a:extLst>
          </p:cNvPr>
          <p:cNvCxnSpPr>
            <a:cxnSpLocks/>
            <a:stCxn id="25" idx="3"/>
            <a:endCxn id="26" idx="1"/>
          </p:cNvCxnSpPr>
          <p:nvPr/>
        </p:nvCxnSpPr>
        <p:spPr>
          <a:xfrm flipV="1">
            <a:off x="6115677" y="2563170"/>
            <a:ext cx="199461" cy="5520"/>
          </a:xfrm>
          <a:prstGeom prst="line">
            <a:avLst/>
          </a:prstGeom>
          <a:ln w="38100">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3694BB7-15D3-3C45-908C-0AC32C1064E4}"/>
              </a:ext>
            </a:extLst>
          </p:cNvPr>
          <p:cNvCxnSpPr>
            <a:cxnSpLocks/>
            <a:stCxn id="24" idx="3"/>
            <a:endCxn id="25" idx="1"/>
          </p:cNvCxnSpPr>
          <p:nvPr/>
        </p:nvCxnSpPr>
        <p:spPr>
          <a:xfrm>
            <a:off x="4441453" y="2102028"/>
            <a:ext cx="302954" cy="466663"/>
          </a:xfrm>
          <a:prstGeom prst="line">
            <a:avLst/>
          </a:prstGeom>
          <a:ln w="38100">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3476E6C-73A3-DF4D-95B5-A3CF44AA0D3A}"/>
              </a:ext>
            </a:extLst>
          </p:cNvPr>
          <p:cNvCxnSpPr>
            <a:cxnSpLocks/>
            <a:endCxn id="25" idx="1"/>
          </p:cNvCxnSpPr>
          <p:nvPr/>
        </p:nvCxnSpPr>
        <p:spPr>
          <a:xfrm flipV="1">
            <a:off x="4477815" y="2568690"/>
            <a:ext cx="266592" cy="490682"/>
          </a:xfrm>
          <a:prstGeom prst="line">
            <a:avLst/>
          </a:prstGeom>
          <a:ln w="38100">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B206C00-2744-8D49-9B08-BC43E3535F73}"/>
              </a:ext>
            </a:extLst>
          </p:cNvPr>
          <p:cNvCxnSpPr>
            <a:cxnSpLocks/>
            <a:stCxn id="15" idx="2"/>
            <a:endCxn id="7" idx="0"/>
          </p:cNvCxnSpPr>
          <p:nvPr/>
        </p:nvCxnSpPr>
        <p:spPr>
          <a:xfrm flipH="1">
            <a:off x="5567990" y="5082484"/>
            <a:ext cx="8736" cy="291537"/>
          </a:xfrm>
          <a:prstGeom prst="line">
            <a:avLst/>
          </a:prstGeom>
          <a:ln w="38100">
            <a:tailEnd type="triangle" w="med" len="med"/>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4378EFBC-8CFE-4A49-A077-BA6EEEC0B379}"/>
              </a:ext>
            </a:extLst>
          </p:cNvPr>
          <p:cNvSpPr/>
          <p:nvPr/>
        </p:nvSpPr>
        <p:spPr>
          <a:xfrm>
            <a:off x="8576182" y="3604580"/>
            <a:ext cx="1926211" cy="706652"/>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V11 </a:t>
            </a:r>
          </a:p>
          <a:p>
            <a:pPr algn="ctr"/>
            <a:r>
              <a:rPr lang="en-US" sz="1200" dirty="0"/>
              <a:t>Unpack at Warehouse</a:t>
            </a:r>
          </a:p>
        </p:txBody>
      </p:sp>
      <p:sp>
        <p:nvSpPr>
          <p:cNvPr id="32" name="Rectangle 31">
            <a:extLst>
              <a:ext uri="{FF2B5EF4-FFF2-40B4-BE49-F238E27FC236}">
                <a16:creationId xmlns:a16="http://schemas.microsoft.com/office/drawing/2014/main" id="{50A7C018-C47F-7044-9C30-EEB60BE78490}"/>
              </a:ext>
            </a:extLst>
          </p:cNvPr>
          <p:cNvSpPr/>
          <p:nvPr/>
        </p:nvSpPr>
        <p:spPr>
          <a:xfrm>
            <a:off x="8651537" y="4320218"/>
            <a:ext cx="1789289" cy="246221"/>
          </a:xfrm>
          <a:prstGeom prst="rect">
            <a:avLst/>
          </a:prstGeom>
        </p:spPr>
        <p:txBody>
          <a:bodyPr wrap="square">
            <a:spAutoFit/>
          </a:bodyPr>
          <a:lstStyle/>
          <a:p>
            <a:pPr algn="ctr"/>
            <a:r>
              <a:rPr lang="en-US" sz="1000" b="1" dirty="0"/>
              <a:t>Warehouse</a:t>
            </a:r>
          </a:p>
        </p:txBody>
      </p:sp>
      <p:cxnSp>
        <p:nvCxnSpPr>
          <p:cNvPr id="33" name="Straight Connector 32">
            <a:extLst>
              <a:ext uri="{FF2B5EF4-FFF2-40B4-BE49-F238E27FC236}">
                <a16:creationId xmlns:a16="http://schemas.microsoft.com/office/drawing/2014/main" id="{D91F27FD-A278-D34F-82AF-7C29D423E6E0}"/>
              </a:ext>
            </a:extLst>
          </p:cNvPr>
          <p:cNvCxnSpPr>
            <a:cxnSpLocks/>
          </p:cNvCxnSpPr>
          <p:nvPr/>
        </p:nvCxnSpPr>
        <p:spPr>
          <a:xfrm>
            <a:off x="10180491" y="4339375"/>
            <a:ext cx="0" cy="371239"/>
          </a:xfrm>
          <a:prstGeom prst="line">
            <a:avLst/>
          </a:prstGeom>
          <a:ln w="38100">
            <a:tailEnd type="triangle" w="med" len="med"/>
          </a:ln>
        </p:spPr>
        <p:style>
          <a:lnRef idx="1">
            <a:schemeClr val="accent1"/>
          </a:lnRef>
          <a:fillRef idx="0">
            <a:schemeClr val="accent1"/>
          </a:fillRef>
          <a:effectRef idx="0">
            <a:schemeClr val="accent1"/>
          </a:effectRef>
          <a:fontRef idx="minor">
            <a:schemeClr val="tx1"/>
          </a:fontRef>
        </p:style>
      </p:cxnSp>
      <p:sp>
        <p:nvSpPr>
          <p:cNvPr id="34" name="Rounded Rectangle 33">
            <a:extLst>
              <a:ext uri="{FF2B5EF4-FFF2-40B4-BE49-F238E27FC236}">
                <a16:creationId xmlns:a16="http://schemas.microsoft.com/office/drawing/2014/main" id="{9E4F5D26-FB9A-424E-A3CB-871E73226C86}"/>
              </a:ext>
            </a:extLst>
          </p:cNvPr>
          <p:cNvSpPr/>
          <p:nvPr/>
        </p:nvSpPr>
        <p:spPr>
          <a:xfrm>
            <a:off x="7916678" y="2161713"/>
            <a:ext cx="2259574" cy="83910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V5</a:t>
            </a:r>
          </a:p>
          <a:p>
            <a:pPr algn="ctr"/>
            <a:r>
              <a:rPr lang="en-US" sz="1200" dirty="0"/>
              <a:t>Transport to Loin Processor</a:t>
            </a:r>
          </a:p>
        </p:txBody>
      </p:sp>
      <p:cxnSp>
        <p:nvCxnSpPr>
          <p:cNvPr id="35" name="Straight Connector 34">
            <a:extLst>
              <a:ext uri="{FF2B5EF4-FFF2-40B4-BE49-F238E27FC236}">
                <a16:creationId xmlns:a16="http://schemas.microsoft.com/office/drawing/2014/main" id="{71E746EC-650C-414C-85AC-CF40925DDEC3}"/>
              </a:ext>
            </a:extLst>
          </p:cNvPr>
          <p:cNvCxnSpPr>
            <a:cxnSpLocks/>
            <a:stCxn id="26" idx="3"/>
            <a:endCxn id="34" idx="1"/>
          </p:cNvCxnSpPr>
          <p:nvPr/>
        </p:nvCxnSpPr>
        <p:spPr>
          <a:xfrm>
            <a:off x="7626460" y="2563171"/>
            <a:ext cx="290219" cy="18095"/>
          </a:xfrm>
          <a:prstGeom prst="line">
            <a:avLst/>
          </a:prstGeom>
          <a:ln w="38100">
            <a:tailEnd type="triangle" w="med" len="med"/>
          </a:ln>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DFC33F98-56D0-5240-910B-6847EC3D9CE5}"/>
              </a:ext>
            </a:extLst>
          </p:cNvPr>
          <p:cNvSpPr/>
          <p:nvPr/>
        </p:nvSpPr>
        <p:spPr>
          <a:xfrm>
            <a:off x="8576181" y="4713183"/>
            <a:ext cx="1926211" cy="706652"/>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V12</a:t>
            </a:r>
          </a:p>
          <a:p>
            <a:pPr algn="ctr"/>
            <a:r>
              <a:rPr lang="en-US" sz="1200" dirty="0"/>
              <a:t>Pack Pallet for Retailer</a:t>
            </a:r>
          </a:p>
        </p:txBody>
      </p:sp>
      <p:cxnSp>
        <p:nvCxnSpPr>
          <p:cNvPr id="37" name="Straight Connector 36">
            <a:extLst>
              <a:ext uri="{FF2B5EF4-FFF2-40B4-BE49-F238E27FC236}">
                <a16:creationId xmlns:a16="http://schemas.microsoft.com/office/drawing/2014/main" id="{CC4938E1-CB06-4D4E-91B1-3E27D0A3588D}"/>
              </a:ext>
            </a:extLst>
          </p:cNvPr>
          <p:cNvCxnSpPr>
            <a:cxnSpLocks/>
          </p:cNvCxnSpPr>
          <p:nvPr/>
        </p:nvCxnSpPr>
        <p:spPr>
          <a:xfrm>
            <a:off x="10180491" y="5438541"/>
            <a:ext cx="0" cy="371239"/>
          </a:xfrm>
          <a:prstGeom prst="line">
            <a:avLst/>
          </a:prstGeom>
          <a:ln w="38100">
            <a:tailEnd type="triangle" w="med" len="med"/>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94D9B30-64DF-B342-8741-C88AEAE0348B}"/>
              </a:ext>
            </a:extLst>
          </p:cNvPr>
          <p:cNvSpPr/>
          <p:nvPr/>
        </p:nvSpPr>
        <p:spPr>
          <a:xfrm>
            <a:off x="8574568" y="5438541"/>
            <a:ext cx="1789289" cy="246221"/>
          </a:xfrm>
          <a:prstGeom prst="rect">
            <a:avLst/>
          </a:prstGeom>
        </p:spPr>
        <p:txBody>
          <a:bodyPr wrap="square">
            <a:spAutoFit/>
          </a:bodyPr>
          <a:lstStyle/>
          <a:p>
            <a:pPr algn="ctr"/>
            <a:r>
              <a:rPr lang="en-US" sz="1000" b="1" dirty="0"/>
              <a:t>Warehouse</a:t>
            </a:r>
          </a:p>
        </p:txBody>
      </p:sp>
      <p:sp>
        <p:nvSpPr>
          <p:cNvPr id="39" name="Rounded Rectangle 38">
            <a:extLst>
              <a:ext uri="{FF2B5EF4-FFF2-40B4-BE49-F238E27FC236}">
                <a16:creationId xmlns:a16="http://schemas.microsoft.com/office/drawing/2014/main" id="{5E7E0C6A-18DE-0147-89E6-6FD0BCF68B35}"/>
              </a:ext>
            </a:extLst>
          </p:cNvPr>
          <p:cNvSpPr/>
          <p:nvPr/>
        </p:nvSpPr>
        <p:spPr>
          <a:xfrm>
            <a:off x="3082920" y="2574377"/>
            <a:ext cx="1371269" cy="839105"/>
          </a:xfrm>
          <a:prstGeom prst="roundRect">
            <a:avLst/>
          </a:prstGeom>
          <a:solidFill>
            <a:schemeClr val="accent4"/>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V2</a:t>
            </a:r>
          </a:p>
          <a:p>
            <a:pPr algn="ctr"/>
            <a:r>
              <a:rPr lang="en-US" sz="1200" dirty="0"/>
              <a:t>Catch</a:t>
            </a:r>
          </a:p>
        </p:txBody>
      </p:sp>
    </p:spTree>
    <p:extLst>
      <p:ext uri="{BB962C8B-B14F-4D97-AF65-F5344CB8AC3E}">
        <p14:creationId xmlns:p14="http://schemas.microsoft.com/office/powerpoint/2010/main" val="747884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9A2FA9-0811-AE50-074A-AEAB698B639C}"/>
              </a:ext>
            </a:extLst>
          </p:cNvPr>
          <p:cNvSpPr>
            <a:spLocks noGrp="1"/>
          </p:cNvSpPr>
          <p:nvPr>
            <p:ph type="title"/>
          </p:nvPr>
        </p:nvSpPr>
        <p:spPr/>
        <p:txBody>
          <a:bodyPr/>
          <a:lstStyle/>
          <a:p>
            <a:r>
              <a:rPr lang="en-GB"/>
              <a:t>What is the GDST standard and why is it important?</a:t>
            </a:r>
          </a:p>
        </p:txBody>
      </p:sp>
      <p:sp>
        <p:nvSpPr>
          <p:cNvPr id="3" name="Espace réservé du contenu 2">
            <a:extLst>
              <a:ext uri="{FF2B5EF4-FFF2-40B4-BE49-F238E27FC236}">
                <a16:creationId xmlns:a16="http://schemas.microsoft.com/office/drawing/2014/main" id="{F8D79136-E253-C6BD-2425-439ED1FB11B5}"/>
              </a:ext>
            </a:extLst>
          </p:cNvPr>
          <p:cNvSpPr>
            <a:spLocks noGrp="1"/>
          </p:cNvSpPr>
          <p:nvPr>
            <p:ph idx="1"/>
          </p:nvPr>
        </p:nvSpPr>
        <p:spPr/>
        <p:txBody>
          <a:bodyPr>
            <a:normAutofit fontScale="85000" lnSpcReduction="10000"/>
          </a:bodyPr>
          <a:lstStyle/>
          <a:p>
            <a:r>
              <a:rPr lang="en-GB" dirty="0"/>
              <a:t>GDST is a standard about how to send and receive data between stakeholders of a supply chain. </a:t>
            </a:r>
          </a:p>
          <a:p>
            <a:pPr lvl="1"/>
            <a:r>
              <a:rPr lang="en-GB" dirty="0"/>
              <a:t>It explains how to code information to be passed to your clients and which format to use. </a:t>
            </a:r>
          </a:p>
          <a:p>
            <a:pPr lvl="1"/>
            <a:r>
              <a:rPr lang="en-GB" dirty="0"/>
              <a:t>It lists Key Data Elements (</a:t>
            </a:r>
            <a:r>
              <a:rPr lang="en-GB" b="1" dirty="0"/>
              <a:t>KDEs</a:t>
            </a:r>
            <a:r>
              <a:rPr lang="en-GB" dirty="0"/>
              <a:t>): </a:t>
            </a:r>
            <a:r>
              <a:rPr lang="en-GB" dirty="0" err="1"/>
              <a:t>ie</a:t>
            </a:r>
            <a:r>
              <a:rPr lang="en-GB" dirty="0"/>
              <a:t> explaining how any seafood product should be described.</a:t>
            </a:r>
          </a:p>
          <a:p>
            <a:pPr lvl="1"/>
            <a:r>
              <a:rPr lang="en-GB" dirty="0"/>
              <a:t>It lists Critical Tracking Events (</a:t>
            </a:r>
            <a:r>
              <a:rPr lang="en-GB" b="1" dirty="0"/>
              <a:t>CTEs</a:t>
            </a:r>
            <a:r>
              <a:rPr lang="en-GB" dirty="0"/>
              <a:t>): when to record KDEs</a:t>
            </a:r>
          </a:p>
          <a:p>
            <a:pPr lvl="1"/>
            <a:r>
              <a:rPr lang="en-GB" dirty="0"/>
              <a:t>It’s as if everyone was relying on the same Excel spreadsheet to pass information.</a:t>
            </a:r>
          </a:p>
          <a:p>
            <a:pPr lvl="1"/>
            <a:r>
              <a:rPr lang="en-GB" dirty="0"/>
              <a:t>It helps fulfilling all the data requirements placed on distributors, notably in key markets (USA, Europe, Japan), about provenance (no IUU in supply chains), food safety and social requirements</a:t>
            </a:r>
          </a:p>
          <a:p>
            <a:endParaRPr lang="en-GB" dirty="0"/>
          </a:p>
          <a:p>
            <a:r>
              <a:rPr lang="en-GB" dirty="0"/>
              <a:t>What GDST is not:</a:t>
            </a:r>
          </a:p>
          <a:p>
            <a:pPr lvl="1"/>
            <a:r>
              <a:rPr lang="en-GB" dirty="0"/>
              <a:t>It doesn’t tell you how to store your data: you can use the system you want</a:t>
            </a:r>
          </a:p>
          <a:p>
            <a:pPr lvl="1"/>
            <a:r>
              <a:rPr lang="en-GB" dirty="0"/>
              <a:t>A gatekeeper: the GDST organisation is not storing any of the data transmitted </a:t>
            </a:r>
          </a:p>
        </p:txBody>
      </p:sp>
    </p:spTree>
    <p:extLst>
      <p:ext uri="{BB962C8B-B14F-4D97-AF65-F5344CB8AC3E}">
        <p14:creationId xmlns:p14="http://schemas.microsoft.com/office/powerpoint/2010/main" val="102706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A5BCD-FFBF-1E6F-9675-2820F8416374}"/>
              </a:ext>
            </a:extLst>
          </p:cNvPr>
          <p:cNvSpPr>
            <a:spLocks noGrp="1"/>
          </p:cNvSpPr>
          <p:nvPr>
            <p:ph type="title"/>
          </p:nvPr>
        </p:nvSpPr>
        <p:spPr>
          <a:xfrm>
            <a:off x="831850" y="1709738"/>
            <a:ext cx="10515600" cy="1827941"/>
          </a:xfrm>
        </p:spPr>
        <p:txBody>
          <a:bodyPr/>
          <a:lstStyle/>
          <a:p>
            <a:r>
              <a:rPr lang="en-US" dirty="0"/>
              <a:t>Thank you</a:t>
            </a:r>
          </a:p>
        </p:txBody>
      </p:sp>
      <p:sp>
        <p:nvSpPr>
          <p:cNvPr id="3" name="Text Placeholder 2">
            <a:extLst>
              <a:ext uri="{FF2B5EF4-FFF2-40B4-BE49-F238E27FC236}">
                <a16:creationId xmlns:a16="http://schemas.microsoft.com/office/drawing/2014/main" id="{0248801C-4EA1-42D9-CA51-42EE8C52B286}"/>
              </a:ext>
            </a:extLst>
          </p:cNvPr>
          <p:cNvSpPr>
            <a:spLocks noGrp="1"/>
          </p:cNvSpPr>
          <p:nvPr>
            <p:ph type="body" idx="1"/>
          </p:nvPr>
        </p:nvSpPr>
        <p:spPr>
          <a:xfrm>
            <a:off x="831850" y="3762531"/>
            <a:ext cx="10515600" cy="2327119"/>
          </a:xfrm>
        </p:spPr>
        <p:txBody>
          <a:bodyPr vert="horz" lIns="91440" tIns="45720" rIns="91440" bIns="45720" rtlCol="0" anchor="t">
            <a:normAutofit/>
          </a:bodyPr>
          <a:lstStyle/>
          <a:p>
            <a:r>
              <a:rPr lang="en-US" dirty="0"/>
              <a:t>Sébastien Metz</a:t>
            </a:r>
          </a:p>
          <a:p>
            <a:r>
              <a:rPr lang="en-US" dirty="0"/>
              <a:t>EMEA Market Development</a:t>
            </a:r>
          </a:p>
          <a:p>
            <a:r>
              <a:rPr lang="en-US" dirty="0" err="1">
                <a:hlinkClick r:id="rId3"/>
              </a:rPr>
              <a:t>sebastien.metz@thegdst.org</a:t>
            </a:r>
            <a:endParaRPr lang="en-US" dirty="0">
              <a:ea typeface="Calibri"/>
              <a:cs typeface="Calibri"/>
            </a:endParaRPr>
          </a:p>
          <a:p>
            <a:r>
              <a:rPr lang="en-US" dirty="0"/>
              <a:t>Mobile: +33-601-630-558</a:t>
            </a:r>
          </a:p>
        </p:txBody>
      </p:sp>
    </p:spTree>
    <p:extLst>
      <p:ext uri="{BB962C8B-B14F-4D97-AF65-F5344CB8AC3E}">
        <p14:creationId xmlns:p14="http://schemas.microsoft.com/office/powerpoint/2010/main" val="3198416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C7C5-DFB0-984C-8A24-F221384B466A}"/>
              </a:ext>
            </a:extLst>
          </p:cNvPr>
          <p:cNvSpPr>
            <a:spLocks noGrp="1"/>
          </p:cNvSpPr>
          <p:nvPr>
            <p:ph type="title"/>
          </p:nvPr>
        </p:nvSpPr>
        <p:spPr>
          <a:xfrm>
            <a:off x="839788" y="1228381"/>
            <a:ext cx="3932237" cy="1235850"/>
          </a:xfrm>
        </p:spPr>
        <p:txBody>
          <a:bodyPr>
            <a:noAutofit/>
          </a:bodyPr>
          <a:lstStyle/>
          <a:p>
            <a:pPr algn="ctr"/>
            <a:r>
              <a:rPr lang="en-US" dirty="0"/>
              <a:t>What is the GDST?</a:t>
            </a:r>
            <a:endParaRPr lang="en-US" sz="3200" b="1" dirty="0"/>
          </a:p>
        </p:txBody>
      </p:sp>
      <p:sp>
        <p:nvSpPr>
          <p:cNvPr id="6" name="Espace réservé du texte 5">
            <a:extLst>
              <a:ext uri="{FF2B5EF4-FFF2-40B4-BE49-F238E27FC236}">
                <a16:creationId xmlns:a16="http://schemas.microsoft.com/office/drawing/2014/main" id="{F8DA5E6A-B0C8-B276-9A86-D66A618764FD}"/>
              </a:ext>
            </a:extLst>
          </p:cNvPr>
          <p:cNvSpPr>
            <a:spLocks noGrp="1"/>
          </p:cNvSpPr>
          <p:nvPr>
            <p:ph type="body" sz="half" idx="2"/>
          </p:nvPr>
        </p:nvSpPr>
        <p:spPr>
          <a:xfrm>
            <a:off x="839788" y="2828581"/>
            <a:ext cx="3932237" cy="3811588"/>
          </a:xfrm>
        </p:spPr>
        <p:txBody>
          <a:bodyPr>
            <a:normAutofit lnSpcReduction="10000"/>
          </a:bodyPr>
          <a:lstStyle/>
          <a:p>
            <a:r>
              <a:rPr kumimoji="0" lang="en-GB" sz="2800" b="0" i="0" u="none" strike="noStrike" kern="1200" cap="none" spc="0" normalizeH="0" baseline="0" noProof="0" dirty="0">
                <a:ln>
                  <a:noFill/>
                </a:ln>
                <a:effectLst/>
                <a:uLnTx/>
                <a:uFillTx/>
                <a:latin typeface="Calibri" panose="020F0502020204030204"/>
                <a:ea typeface="+mn-ea"/>
                <a:cs typeface="+mn-cs"/>
              </a:rPr>
              <a:t>a global, non-profit, partnership and participation </a:t>
            </a:r>
            <a:r>
              <a:rPr kumimoji="0" lang="en-GB" sz="2800" i="0" u="none" strike="noStrike" kern="1200" cap="none" spc="0" normalizeH="0" baseline="0" noProof="0" dirty="0">
                <a:ln>
                  <a:noFill/>
                </a:ln>
                <a:effectLst/>
                <a:uLnTx/>
                <a:uFillTx/>
                <a:latin typeface="Calibri" panose="020F0502020204030204"/>
                <a:ea typeface="+mn-ea"/>
                <a:cs typeface="+mn-cs"/>
              </a:rPr>
              <a:t>foundation</a:t>
            </a:r>
            <a:r>
              <a:rPr kumimoji="0" lang="en-GB" sz="2800" b="0" i="0" u="none" strike="noStrike" kern="1200" cap="none" spc="0" normalizeH="0" baseline="0" noProof="0" dirty="0">
                <a:ln>
                  <a:noFill/>
                </a:ln>
                <a:effectLst/>
                <a:uLnTx/>
                <a:uFillTx/>
                <a:latin typeface="Calibri" panose="020F0502020204030204"/>
                <a:ea typeface="+mn-ea"/>
                <a:cs typeface="+mn-cs"/>
              </a:rPr>
              <a:t> dedicated to </a:t>
            </a:r>
            <a:r>
              <a:rPr kumimoji="0" lang="en-GB" sz="2800" b="0" i="0" strike="noStrike" kern="1200" cap="none" spc="0" normalizeH="0" baseline="0" noProof="0" dirty="0">
                <a:ln>
                  <a:noFill/>
                </a:ln>
                <a:effectLst/>
                <a:uLnTx/>
                <a:uFillTx/>
                <a:latin typeface="Calibri" panose="020F0502020204030204"/>
                <a:ea typeface="+mn-ea"/>
                <a:cs typeface="+mn-cs"/>
              </a:rPr>
              <a:t>advancing the </a:t>
            </a:r>
            <a:r>
              <a:rPr kumimoji="0" lang="en-GB" sz="2800" b="1" i="0" strike="noStrike" kern="1200" cap="none" spc="0" normalizeH="0" baseline="0" noProof="0" dirty="0">
                <a:ln>
                  <a:noFill/>
                </a:ln>
                <a:effectLst/>
                <a:uLnTx/>
                <a:uFillTx/>
                <a:latin typeface="Calibri" panose="020F0502020204030204"/>
                <a:ea typeface="+mn-ea"/>
                <a:cs typeface="+mn-cs"/>
              </a:rPr>
              <a:t>standardisation</a:t>
            </a:r>
            <a:r>
              <a:rPr kumimoji="0" lang="en-GB" sz="2800" b="0" i="0" strike="noStrike" kern="1200" cap="none" spc="0" normalizeH="0" baseline="0" noProof="0" dirty="0">
                <a:ln>
                  <a:noFill/>
                </a:ln>
                <a:effectLst/>
                <a:uLnTx/>
                <a:uFillTx/>
                <a:latin typeface="Calibri" panose="020F0502020204030204"/>
                <a:ea typeface="+mn-ea"/>
                <a:cs typeface="+mn-cs"/>
              </a:rPr>
              <a:t> and </a:t>
            </a:r>
            <a:r>
              <a:rPr kumimoji="0" lang="en-GB" sz="2800" b="1" i="0" strike="noStrike" kern="1200" cap="none" spc="0" normalizeH="0" baseline="0" noProof="0" dirty="0">
                <a:ln>
                  <a:noFill/>
                </a:ln>
                <a:effectLst/>
                <a:uLnTx/>
                <a:uFillTx/>
                <a:latin typeface="Calibri" panose="020F0502020204030204"/>
                <a:ea typeface="+mn-ea"/>
                <a:cs typeface="+mn-cs"/>
              </a:rPr>
              <a:t>adoption</a:t>
            </a:r>
            <a:r>
              <a:rPr kumimoji="0" lang="en-GB" sz="2800" b="0" i="0" strike="noStrike" kern="1200" cap="none" spc="0" normalizeH="0" baseline="0" noProof="0" dirty="0">
                <a:ln>
                  <a:noFill/>
                </a:ln>
                <a:effectLst/>
                <a:uLnTx/>
                <a:uFillTx/>
                <a:latin typeface="Calibri" panose="020F0502020204030204"/>
                <a:ea typeface="+mn-ea"/>
                <a:cs typeface="+mn-cs"/>
              </a:rPr>
              <a:t> of </a:t>
            </a:r>
            <a:r>
              <a:rPr kumimoji="0" lang="en-GB" sz="2800" b="1" i="0" strike="noStrike" kern="1200" cap="none" spc="0" normalizeH="0" baseline="0" noProof="0" dirty="0">
                <a:ln>
                  <a:noFill/>
                </a:ln>
                <a:effectLst/>
                <a:uLnTx/>
                <a:uFillTx/>
                <a:latin typeface="Calibri" panose="020F0502020204030204"/>
                <a:ea typeface="+mn-ea"/>
                <a:cs typeface="+mn-cs"/>
              </a:rPr>
              <a:t>interoperable </a:t>
            </a:r>
            <a:r>
              <a:rPr lang="en-GB" sz="2800" b="1" dirty="0">
                <a:latin typeface="Calibri" panose="020F0502020204030204"/>
              </a:rPr>
              <a:t>t</a:t>
            </a:r>
            <a:r>
              <a:rPr kumimoji="0" lang="en-GB" sz="2800" b="1" i="0" strike="noStrike" kern="1200" cap="none" spc="0" normalizeH="0" baseline="0" noProof="0" dirty="0" err="1">
                <a:ln>
                  <a:noFill/>
                </a:ln>
                <a:effectLst/>
                <a:uLnTx/>
                <a:uFillTx/>
                <a:latin typeface="Calibri" panose="020F0502020204030204"/>
                <a:ea typeface="+mn-ea"/>
                <a:cs typeface="+mn-cs"/>
              </a:rPr>
              <a:t>raceability</a:t>
            </a:r>
            <a:r>
              <a:rPr kumimoji="0" lang="en-GB" sz="2800" b="1"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a:ln>
                  <a:noFill/>
                </a:ln>
                <a:effectLst/>
                <a:uLnTx/>
                <a:uFillTx/>
                <a:latin typeface="Calibri" panose="020F0502020204030204"/>
                <a:ea typeface="+mn-ea"/>
                <a:cs typeface="+mn-cs"/>
              </a:rPr>
              <a:t>throughout fishery and aquaculture supply chains</a:t>
            </a:r>
          </a:p>
        </p:txBody>
      </p:sp>
      <p:grpSp>
        <p:nvGrpSpPr>
          <p:cNvPr id="13" name="Groupe 12">
            <a:extLst>
              <a:ext uri="{FF2B5EF4-FFF2-40B4-BE49-F238E27FC236}">
                <a16:creationId xmlns:a16="http://schemas.microsoft.com/office/drawing/2014/main" id="{49F3C3E6-C4E4-226D-DC06-ED32AAB72A6E}"/>
              </a:ext>
            </a:extLst>
          </p:cNvPr>
          <p:cNvGrpSpPr/>
          <p:nvPr/>
        </p:nvGrpSpPr>
        <p:grpSpPr>
          <a:xfrm>
            <a:off x="5392738" y="275235"/>
            <a:ext cx="5818870" cy="6307529"/>
            <a:chOff x="5920959" y="185346"/>
            <a:chExt cx="5818870" cy="6307529"/>
          </a:xfrm>
        </p:grpSpPr>
        <p:pic>
          <p:nvPicPr>
            <p:cNvPr id="14" name="Picture 2">
              <a:extLst>
                <a:ext uri="{FF2B5EF4-FFF2-40B4-BE49-F238E27FC236}">
                  <a16:creationId xmlns:a16="http://schemas.microsoft.com/office/drawing/2014/main" id="{71C966B9-198F-E701-D731-C14F00125746}"/>
                </a:ext>
              </a:extLst>
            </p:cNvPr>
            <p:cNvPicPr>
              <a:picLocks noChangeAspect="1"/>
            </p:cNvPicPr>
            <p:nvPr/>
          </p:nvPicPr>
          <p:blipFill rotWithShape="1">
            <a:blip r:embed="rId3">
              <a:extLst>
                <a:ext uri="{28A0092B-C50C-407E-A947-70E740481C1C}">
                  <a14:useLocalDpi xmlns:a14="http://schemas.microsoft.com/office/drawing/2010/main" val="0"/>
                </a:ext>
              </a:extLst>
            </a:blip>
            <a:srcRect r="321"/>
            <a:stretch/>
          </p:blipFill>
          <p:spPr bwMode="auto">
            <a:xfrm>
              <a:off x="5920959" y="3482191"/>
              <a:ext cx="5818870" cy="3010684"/>
            </a:xfrm>
            <a:prstGeom prst="rect">
              <a:avLst/>
            </a:prstGeom>
            <a:ln>
              <a:solidFill>
                <a:schemeClr val="tx1"/>
              </a:solidFill>
            </a:ln>
            <a:extLst>
              <a:ext uri="{53640926-AAD7-44D8-BBD7-CCE9431645EC}">
                <a14:shadowObscured xmlns:a14="http://schemas.microsoft.com/office/drawing/2010/main"/>
              </a:ext>
            </a:extLst>
          </p:spPr>
        </p:pic>
        <p:pic>
          <p:nvPicPr>
            <p:cNvPr id="15" name="Picture 3">
              <a:extLst>
                <a:ext uri="{FF2B5EF4-FFF2-40B4-BE49-F238E27FC236}">
                  <a16:creationId xmlns:a16="http://schemas.microsoft.com/office/drawing/2014/main" id="{3198B64A-2DCA-441E-0C5F-C6440377E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0681" y="185346"/>
              <a:ext cx="5559426" cy="3010684"/>
            </a:xfrm>
            <a:prstGeom prst="rect">
              <a:avLst/>
            </a:prstGeom>
            <a:ln>
              <a:solidFill>
                <a:schemeClr val="tx1"/>
              </a:solidFill>
            </a:ln>
          </p:spPr>
        </p:pic>
      </p:grpSp>
    </p:spTree>
    <p:extLst>
      <p:ext uri="{BB962C8B-B14F-4D97-AF65-F5344CB8AC3E}">
        <p14:creationId xmlns:p14="http://schemas.microsoft.com/office/powerpoint/2010/main" val="15326421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7176C-8BB7-440D-AD7C-AE4B5A99D31C}"/>
              </a:ext>
            </a:extLst>
          </p:cNvPr>
          <p:cNvSpPr>
            <a:spLocks noGrp="1"/>
          </p:cNvSpPr>
          <p:nvPr>
            <p:ph type="title"/>
          </p:nvPr>
        </p:nvSpPr>
        <p:spPr/>
        <p:txBody>
          <a:bodyPr>
            <a:noAutofit/>
          </a:bodyPr>
          <a:lstStyle/>
          <a:p>
            <a:pPr algn="ctr"/>
            <a:r>
              <a:rPr kumimoji="0" lang="en-GB" sz="4800" b="1" i="0" u="none" strike="noStrike" kern="1200" cap="none" spc="0" normalizeH="0" baseline="0" noProof="0" dirty="0">
                <a:ln>
                  <a:noFill/>
                </a:ln>
                <a:solidFill>
                  <a:prstClr val="black"/>
                </a:solidFill>
                <a:effectLst/>
                <a:uLnTx/>
                <a:uFillTx/>
                <a:latin typeface="Calibri Light" panose="020F0302020204030204"/>
                <a:ea typeface="+mj-ea"/>
                <a:cs typeface="+mj-cs"/>
              </a:rPr>
              <a:t>GDST</a:t>
            </a:r>
            <a:r>
              <a:rPr kumimoji="0" lang="en-GB" sz="4800" b="1" i="0" u="none" strike="noStrike" kern="1200" cap="none" spc="0" normalizeH="0" baseline="0" noProof="0" dirty="0">
                <a:ln>
                  <a:noFill/>
                </a:ln>
                <a:solidFill>
                  <a:srgbClr val="0070C0"/>
                </a:solidFill>
                <a:effectLst/>
                <a:uLnTx/>
                <a:uFillTx/>
                <a:latin typeface="Calibri Light" panose="020F0302020204030204"/>
                <a:ea typeface="+mj-ea"/>
                <a:cs typeface="+mj-cs"/>
              </a:rPr>
              <a:t> Vision </a:t>
            </a:r>
            <a:r>
              <a:rPr kumimoji="0" lang="en-GB" sz="4800" b="1" i="0" u="none" strike="noStrike" kern="1200" cap="none" spc="0" normalizeH="0" baseline="0" noProof="0" dirty="0">
                <a:ln>
                  <a:noFill/>
                </a:ln>
                <a:effectLst/>
                <a:uLnTx/>
                <a:uFillTx/>
                <a:latin typeface="Calibri Light" panose="020F0302020204030204"/>
                <a:ea typeface="+mj-ea"/>
                <a:cs typeface="+mj-cs"/>
              </a:rPr>
              <a:t>&amp;</a:t>
            </a:r>
            <a:r>
              <a:rPr kumimoji="0" lang="en-GB" sz="4800" b="1" i="0" u="none" strike="noStrike" kern="1200" cap="none" spc="0" normalizeH="0" baseline="0" noProof="0" dirty="0">
                <a:ln>
                  <a:noFill/>
                </a:ln>
                <a:solidFill>
                  <a:srgbClr val="0070C0"/>
                </a:solidFill>
                <a:effectLst/>
                <a:uLnTx/>
                <a:uFillTx/>
                <a:latin typeface="Calibri Light" panose="020F0302020204030204"/>
                <a:ea typeface="+mj-ea"/>
                <a:cs typeface="+mj-cs"/>
              </a:rPr>
              <a:t> </a:t>
            </a:r>
            <a:r>
              <a:rPr kumimoji="0" lang="en-GB" sz="48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Mission</a:t>
            </a:r>
            <a:endParaRPr lang="en-GB" sz="4800" dirty="0"/>
          </a:p>
        </p:txBody>
      </p:sp>
      <p:sp>
        <p:nvSpPr>
          <p:cNvPr id="3" name="Espace réservé du contenu 2">
            <a:extLst>
              <a:ext uri="{FF2B5EF4-FFF2-40B4-BE49-F238E27FC236}">
                <a16:creationId xmlns:a16="http://schemas.microsoft.com/office/drawing/2014/main" id="{D6B93B1E-258D-99C6-6B6B-3B5CDBEA7747}"/>
              </a:ext>
            </a:extLst>
          </p:cNvPr>
          <p:cNvSpPr>
            <a:spLocks noGrp="1"/>
          </p:cNvSpPr>
          <p:nvPr>
            <p:ph idx="1"/>
          </p:nvPr>
        </p:nvSpPr>
        <p:spPr/>
        <p:txBody>
          <a:bodyPr/>
          <a:lstStyle/>
          <a:p>
            <a:pPr marL="0" indent="0" algn="ctr">
              <a:buNone/>
            </a:pPr>
            <a:endParaRPr kumimoji="0" lang="en-GB" sz="28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2800" b="1" i="1"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mn-cs"/>
              </a:rPr>
              <a:t>GDST </a:t>
            </a:r>
            <a:r>
              <a:rPr kumimoji="0" lang="en-GB" sz="2800" b="1" i="1" u="sng"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mn-cs"/>
              </a:rPr>
              <a:t>Vision:</a:t>
            </a:r>
            <a:br>
              <a:rPr lang="en-GB" b="1" i="1" dirty="0">
                <a:solidFill>
                  <a:srgbClr val="0070C0"/>
                </a:solidFill>
                <a:latin typeface="Calibri" panose="020F0502020204030204"/>
                <a:ea typeface="Times New Roman" panose="02020603050405020304" pitchFamily="18" charset="0"/>
              </a:rPr>
            </a:br>
            <a:r>
              <a:rPr kumimoji="0" lang="en-GB" sz="2800" b="0" i="1"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mn-cs"/>
              </a:rPr>
              <a:t>A world where universally adopted digital traceability </a:t>
            </a:r>
            <a:br>
              <a:rPr kumimoji="0" lang="en-GB" sz="2800" b="0" i="1"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mn-cs"/>
              </a:rPr>
            </a:br>
            <a:r>
              <a:rPr kumimoji="0" lang="en-GB" sz="2800" b="0" i="1"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mn-cs"/>
              </a:rPr>
              <a:t>promotes trust in fishery and aquaculture supply chains.</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2800" b="0" i="1"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2800" b="1" i="1" u="none" strike="noStrike" kern="1200" cap="none" spc="0" normalizeH="0" baseline="0" noProof="0" dirty="0">
                <a:ln>
                  <a:noFill/>
                </a:ln>
                <a:solidFill>
                  <a:srgbClr val="70AD47">
                    <a:lumMod val="75000"/>
                  </a:srgbClr>
                </a:solidFill>
                <a:effectLst/>
                <a:uLnTx/>
                <a:uFillTx/>
                <a:latin typeface="Calibri" panose="020F0502020204030204"/>
                <a:ea typeface="Times New Roman" panose="02020603050405020304" pitchFamily="18" charset="0"/>
                <a:cs typeface="+mn-cs"/>
              </a:rPr>
              <a:t>GDST </a:t>
            </a:r>
            <a:r>
              <a:rPr kumimoji="0" lang="en-GB" sz="2800" b="1" i="1" u="sng" strike="noStrike" kern="1200" cap="none" spc="0" normalizeH="0" baseline="0" noProof="0" dirty="0">
                <a:ln>
                  <a:noFill/>
                </a:ln>
                <a:solidFill>
                  <a:srgbClr val="70AD47">
                    <a:lumMod val="75000"/>
                  </a:srgbClr>
                </a:solidFill>
                <a:effectLst/>
                <a:uLnTx/>
                <a:uFillTx/>
                <a:latin typeface="Calibri" panose="020F0502020204030204"/>
                <a:ea typeface="Times New Roman" panose="02020603050405020304" pitchFamily="18" charset="0"/>
                <a:cs typeface="+mn-cs"/>
              </a:rPr>
              <a:t>Mission</a:t>
            </a:r>
            <a:r>
              <a:rPr kumimoji="0" lang="en-GB" sz="2800" b="1" i="1" u="none" strike="noStrike" kern="1200" cap="none" spc="0" normalizeH="0" baseline="0" noProof="0" dirty="0">
                <a:ln>
                  <a:noFill/>
                </a:ln>
                <a:solidFill>
                  <a:srgbClr val="70AD47">
                    <a:lumMod val="75000"/>
                  </a:srgbClr>
                </a:solidFill>
                <a:effectLst/>
                <a:uLnTx/>
                <a:uFillTx/>
                <a:latin typeface="Calibri" panose="020F0502020204030204"/>
                <a:ea typeface="Times New Roman" panose="02020603050405020304" pitchFamily="18" charset="0"/>
                <a:cs typeface="+mn-cs"/>
              </a:rPr>
              <a:t>:</a:t>
            </a:r>
            <a:br>
              <a:rPr kumimoji="0" lang="en-GB" sz="2800" b="1" i="1" u="none" strike="noStrike" kern="1200" cap="none" spc="0" normalizeH="0" baseline="0" noProof="0" dirty="0">
                <a:ln>
                  <a:noFill/>
                </a:ln>
                <a:solidFill>
                  <a:srgbClr val="70AD47">
                    <a:lumMod val="75000"/>
                  </a:srgbClr>
                </a:solidFill>
                <a:effectLst/>
                <a:uLnTx/>
                <a:uFillTx/>
                <a:latin typeface="Calibri" panose="020F0502020204030204"/>
                <a:ea typeface="Times New Roman" panose="02020603050405020304" pitchFamily="18" charset="0"/>
                <a:cs typeface="+mn-cs"/>
              </a:rPr>
            </a:br>
            <a:r>
              <a:rPr kumimoji="0" lang="en-GB" sz="2800" b="0" i="1" u="none" strike="noStrike" kern="1200" cap="none" spc="0" normalizeH="0" baseline="0" noProof="0" dirty="0">
                <a:ln>
                  <a:noFill/>
                </a:ln>
                <a:solidFill>
                  <a:srgbClr val="70AD47">
                    <a:lumMod val="75000"/>
                  </a:srgbClr>
                </a:solidFill>
                <a:effectLst/>
                <a:uLnTx/>
                <a:uFillTx/>
                <a:latin typeface="Calibri" panose="020F0502020204030204"/>
                <a:ea typeface="Times New Roman" panose="02020603050405020304" pitchFamily="18" charset="0"/>
                <a:cs typeface="+mn-cs"/>
              </a:rPr>
              <a:t>To champion and advance the standardisation, adoption, and implementation of interoperable digital traceability </a:t>
            </a:r>
            <a:br>
              <a:rPr kumimoji="0" lang="en-GB" sz="2800" b="0" i="1" u="none" strike="noStrike" kern="1200" cap="none" spc="0" normalizeH="0" baseline="0" noProof="0" dirty="0">
                <a:ln>
                  <a:noFill/>
                </a:ln>
                <a:solidFill>
                  <a:srgbClr val="70AD47">
                    <a:lumMod val="75000"/>
                  </a:srgbClr>
                </a:solidFill>
                <a:effectLst/>
                <a:uLnTx/>
                <a:uFillTx/>
                <a:latin typeface="Calibri" panose="020F0502020204030204"/>
                <a:ea typeface="Times New Roman" panose="02020603050405020304" pitchFamily="18" charset="0"/>
                <a:cs typeface="+mn-cs"/>
              </a:rPr>
            </a:br>
            <a:r>
              <a:rPr kumimoji="0" lang="en-GB" sz="2800" b="0" i="1" u="none" strike="noStrike" kern="1200" cap="none" spc="0" normalizeH="0" baseline="0" noProof="0" dirty="0">
                <a:ln>
                  <a:noFill/>
                </a:ln>
                <a:solidFill>
                  <a:srgbClr val="70AD47">
                    <a:lumMod val="75000"/>
                  </a:srgbClr>
                </a:solidFill>
                <a:effectLst/>
                <a:uLnTx/>
                <a:uFillTx/>
                <a:latin typeface="Calibri" panose="020F0502020204030204"/>
                <a:ea typeface="Times New Roman" panose="02020603050405020304" pitchFamily="18" charset="0"/>
                <a:cs typeface="+mn-cs"/>
              </a:rPr>
              <a:t>through practical tools, dialogue, and global collaboration.</a:t>
            </a:r>
            <a:endParaRPr kumimoji="0" lang="en-GB" sz="2800" b="0" i="0" u="none" strike="noStrike" kern="1200" cap="none" spc="0" normalizeH="0" baseline="0" noProof="0" dirty="0">
              <a:ln>
                <a:noFill/>
              </a:ln>
              <a:solidFill>
                <a:srgbClr val="70AD47">
                  <a:lumMod val="75000"/>
                </a:srgbClr>
              </a:solidFill>
              <a:effectLst/>
              <a:uLnTx/>
              <a:uFillTx/>
              <a:latin typeface="Calibri" panose="020F0502020204030204"/>
              <a:ea typeface="Times New Roman" panose="02020603050405020304" pitchFamily="18" charset="0"/>
              <a:cs typeface="+mn-cs"/>
            </a:endParaRPr>
          </a:p>
          <a:p>
            <a:pPr marL="0" indent="0" algn="ctr">
              <a:buNone/>
            </a:pPr>
            <a:endParaRPr kumimoji="0" lang="en-GB" sz="28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endParaRPr>
          </a:p>
          <a:p>
            <a:pPr algn="ctr"/>
            <a:endParaRPr lang="en-GB" dirty="0"/>
          </a:p>
        </p:txBody>
      </p:sp>
    </p:spTree>
    <p:extLst>
      <p:ext uri="{BB962C8B-B14F-4D97-AF65-F5344CB8AC3E}">
        <p14:creationId xmlns:p14="http://schemas.microsoft.com/office/powerpoint/2010/main" val="327951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28BB20D-E897-9C4D-B2B7-0F841DF72075}"/>
              </a:ext>
            </a:extLst>
          </p:cNvPr>
          <p:cNvSpPr txBox="1"/>
          <p:nvPr/>
        </p:nvSpPr>
        <p:spPr>
          <a:xfrm>
            <a:off x="5804794" y="213651"/>
            <a:ext cx="3501278" cy="523220"/>
          </a:xfrm>
          <a:prstGeom prst="rect">
            <a:avLst/>
          </a:prstGeom>
          <a:noFill/>
        </p:spPr>
        <p:txBody>
          <a:bodyPr wrap="none" lIns="91440" tIns="45720" rIns="91440" bIns="45720" rtlCol="0" anchor="t">
            <a:spAutoFit/>
          </a:bodyPr>
          <a:lstStyle/>
          <a:p>
            <a:pPr algn="ctr">
              <a:defRPr/>
            </a:pPr>
            <a:r>
              <a:rPr lang="en-US" sz="2800" b="1" dirty="0">
                <a:latin typeface="Arial"/>
                <a:cs typeface="Arial"/>
              </a:rPr>
              <a:t> </a:t>
            </a:r>
            <a:r>
              <a:rPr kumimoji="0" lang="en-US" sz="2800" b="1" i="0" u="none" strike="noStrike" kern="1200" cap="none" spc="0" normalizeH="0" baseline="0" noProof="0" dirty="0">
                <a:ln>
                  <a:noFill/>
                </a:ln>
                <a:effectLst/>
                <a:uLnTx/>
                <a:uFillTx/>
                <a:latin typeface="Arial"/>
                <a:cs typeface="Arial"/>
              </a:rPr>
              <a:t>Regulatory </a:t>
            </a:r>
            <a:r>
              <a:rPr lang="en-US" sz="2800" b="1" dirty="0">
                <a:latin typeface="Arial"/>
                <a:cs typeface="Arial"/>
              </a:rPr>
              <a:t>Drivers</a:t>
            </a:r>
            <a:endParaRPr lang="en-US" sz="2800" b="1" i="0" u="none" strike="noStrike" kern="1200" cap="none" spc="0" normalizeH="0" baseline="0" noProof="0" dirty="0">
              <a:ln>
                <a:noFill/>
              </a:ln>
              <a:effectLst/>
              <a:uLnTx/>
              <a:uFillTx/>
              <a:latin typeface="Arial"/>
              <a:cs typeface="Arial"/>
            </a:endParaRPr>
          </a:p>
        </p:txBody>
      </p:sp>
      <p:grpSp>
        <p:nvGrpSpPr>
          <p:cNvPr id="2" name="Group 1">
            <a:extLst>
              <a:ext uri="{FF2B5EF4-FFF2-40B4-BE49-F238E27FC236}">
                <a16:creationId xmlns:a16="http://schemas.microsoft.com/office/drawing/2014/main" id="{33BF5F9D-B316-174A-8ADC-0038884B6FE3}"/>
              </a:ext>
            </a:extLst>
          </p:cNvPr>
          <p:cNvGrpSpPr>
            <a:grpSpLocks noChangeAspect="1"/>
          </p:cNvGrpSpPr>
          <p:nvPr/>
        </p:nvGrpSpPr>
        <p:grpSpPr>
          <a:xfrm rot="20378630">
            <a:off x="494587" y="1710249"/>
            <a:ext cx="2958540" cy="3275119"/>
            <a:chOff x="526473" y="1096088"/>
            <a:chExt cx="4685031" cy="5514262"/>
          </a:xfrm>
        </p:grpSpPr>
        <p:pic>
          <p:nvPicPr>
            <p:cNvPr id="5" name="Picture 4">
              <a:extLst>
                <a:ext uri="{FF2B5EF4-FFF2-40B4-BE49-F238E27FC236}">
                  <a16:creationId xmlns:a16="http://schemas.microsoft.com/office/drawing/2014/main" id="{CEF89F05-1814-6144-8752-F9D1B7AE6918}"/>
                </a:ext>
              </a:extLst>
            </p:cNvPr>
            <p:cNvPicPr>
              <a:picLocks noChangeAspect="1"/>
            </p:cNvPicPr>
            <p:nvPr/>
          </p:nvPicPr>
          <p:blipFill>
            <a:blip r:embed="rId3"/>
            <a:stretch>
              <a:fillRect/>
            </a:stretch>
          </p:blipFill>
          <p:spPr>
            <a:xfrm>
              <a:off x="526474" y="1096088"/>
              <a:ext cx="4685030" cy="1380411"/>
            </a:xfrm>
            <a:prstGeom prst="rect">
              <a:avLst/>
            </a:prstGeom>
          </p:spPr>
        </p:pic>
        <p:pic>
          <p:nvPicPr>
            <p:cNvPr id="6" name="Picture 5">
              <a:extLst>
                <a:ext uri="{FF2B5EF4-FFF2-40B4-BE49-F238E27FC236}">
                  <a16:creationId xmlns:a16="http://schemas.microsoft.com/office/drawing/2014/main" id="{172D8845-49F6-0C42-A9CC-B5FBD2947746}"/>
                </a:ext>
              </a:extLst>
            </p:cNvPr>
            <p:cNvPicPr>
              <a:picLocks noChangeAspect="1"/>
            </p:cNvPicPr>
            <p:nvPr/>
          </p:nvPicPr>
          <p:blipFill>
            <a:blip r:embed="rId4"/>
            <a:stretch>
              <a:fillRect/>
            </a:stretch>
          </p:blipFill>
          <p:spPr>
            <a:xfrm>
              <a:off x="526473" y="2476500"/>
              <a:ext cx="4685030" cy="4133850"/>
            </a:xfrm>
            <a:prstGeom prst="rect">
              <a:avLst/>
            </a:prstGeom>
          </p:spPr>
        </p:pic>
      </p:grpSp>
      <p:grpSp>
        <p:nvGrpSpPr>
          <p:cNvPr id="8" name="Group 7">
            <a:extLst>
              <a:ext uri="{FF2B5EF4-FFF2-40B4-BE49-F238E27FC236}">
                <a16:creationId xmlns:a16="http://schemas.microsoft.com/office/drawing/2014/main" id="{5A1C59F7-C6C7-3840-9777-5EBCF8554BB0}"/>
              </a:ext>
            </a:extLst>
          </p:cNvPr>
          <p:cNvGrpSpPr>
            <a:grpSpLocks noChangeAspect="1"/>
          </p:cNvGrpSpPr>
          <p:nvPr/>
        </p:nvGrpSpPr>
        <p:grpSpPr>
          <a:xfrm>
            <a:off x="5733426" y="1285130"/>
            <a:ext cx="2959563" cy="3287354"/>
            <a:chOff x="5008530" y="1096088"/>
            <a:chExt cx="3238388" cy="3811571"/>
          </a:xfrm>
        </p:grpSpPr>
        <p:pic>
          <p:nvPicPr>
            <p:cNvPr id="3" name="Picture 2">
              <a:extLst>
                <a:ext uri="{FF2B5EF4-FFF2-40B4-BE49-F238E27FC236}">
                  <a16:creationId xmlns:a16="http://schemas.microsoft.com/office/drawing/2014/main" id="{4B6689CC-D5CB-6C4E-A74C-DD68CAFC67C4}"/>
                </a:ext>
              </a:extLst>
            </p:cNvPr>
            <p:cNvPicPr>
              <a:picLocks noChangeAspect="1"/>
            </p:cNvPicPr>
            <p:nvPr/>
          </p:nvPicPr>
          <p:blipFill>
            <a:blip r:embed="rId5"/>
            <a:stretch>
              <a:fillRect/>
            </a:stretch>
          </p:blipFill>
          <p:spPr>
            <a:xfrm>
              <a:off x="5008531" y="1096088"/>
              <a:ext cx="3238387" cy="1110304"/>
            </a:xfrm>
            <a:prstGeom prst="rect">
              <a:avLst/>
            </a:prstGeom>
          </p:spPr>
        </p:pic>
        <p:pic>
          <p:nvPicPr>
            <p:cNvPr id="7" name="Picture 6">
              <a:extLst>
                <a:ext uri="{FF2B5EF4-FFF2-40B4-BE49-F238E27FC236}">
                  <a16:creationId xmlns:a16="http://schemas.microsoft.com/office/drawing/2014/main" id="{3AAA0E8A-B7B5-4B4A-85FC-F545F5D008B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08530" y="2218548"/>
              <a:ext cx="3237269" cy="2689111"/>
            </a:xfrm>
            <a:prstGeom prst="rect">
              <a:avLst/>
            </a:prstGeom>
          </p:spPr>
        </p:pic>
      </p:grpSp>
      <p:sp>
        <p:nvSpPr>
          <p:cNvPr id="9" name="TextBox 8">
            <a:extLst>
              <a:ext uri="{FF2B5EF4-FFF2-40B4-BE49-F238E27FC236}">
                <a16:creationId xmlns:a16="http://schemas.microsoft.com/office/drawing/2014/main" id="{306AD5BE-499E-A740-9F56-A14CAD9E4DC3}"/>
              </a:ext>
            </a:extLst>
          </p:cNvPr>
          <p:cNvSpPr txBox="1"/>
          <p:nvPr/>
        </p:nvSpPr>
        <p:spPr>
          <a:xfrm>
            <a:off x="3322036" y="788532"/>
            <a:ext cx="91348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Calibri"/>
                <a:ea typeface="+mn-ea"/>
                <a:cs typeface="+mn-cs"/>
              </a:rPr>
              <a:t>Major new regulations will create strong requirements for digital, lot-based traceability</a:t>
            </a:r>
          </a:p>
        </p:txBody>
      </p:sp>
      <p:sp>
        <p:nvSpPr>
          <p:cNvPr id="11" name="TextBox 10">
            <a:extLst>
              <a:ext uri="{FF2B5EF4-FFF2-40B4-BE49-F238E27FC236}">
                <a16:creationId xmlns:a16="http://schemas.microsoft.com/office/drawing/2014/main" id="{4CF92092-F0E3-6E49-9F33-BAD21BF74D50}"/>
              </a:ext>
            </a:extLst>
          </p:cNvPr>
          <p:cNvSpPr txBox="1"/>
          <p:nvPr/>
        </p:nvSpPr>
        <p:spPr>
          <a:xfrm>
            <a:off x="2316422" y="6197526"/>
            <a:ext cx="76847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(the GDST is already being treated as relevant by stakeholders in both processes)</a:t>
            </a:r>
          </a:p>
        </p:txBody>
      </p:sp>
      <p:sp>
        <p:nvSpPr>
          <p:cNvPr id="4" name="TextBox 3">
            <a:extLst>
              <a:ext uri="{FF2B5EF4-FFF2-40B4-BE49-F238E27FC236}">
                <a16:creationId xmlns:a16="http://schemas.microsoft.com/office/drawing/2014/main" id="{28D8C86A-04A3-2043-806B-96DB8919F944}"/>
              </a:ext>
            </a:extLst>
          </p:cNvPr>
          <p:cNvSpPr txBox="1"/>
          <p:nvPr/>
        </p:nvSpPr>
        <p:spPr>
          <a:xfrm>
            <a:off x="3439143" y="1459429"/>
            <a:ext cx="2085835" cy="923330"/>
          </a:xfrm>
          <a:prstGeom prst="rect">
            <a:avLst/>
          </a:prstGeom>
          <a:noFill/>
        </p:spPr>
        <p:txBody>
          <a:bodyPr wrap="square" lIns="91440" tIns="45720" rIns="91440" bIns="45720" rtlCol="0" anchor="t">
            <a:spAutoFit/>
          </a:bodyPr>
          <a:lstStyle/>
          <a:p>
            <a:pPr algn="ctr"/>
            <a:r>
              <a:rPr lang="en-US" dirty="0">
                <a:latin typeface="Arial"/>
                <a:cs typeface="Arial"/>
              </a:rPr>
              <a:t>Canadian “boat to plate” ministerial level consultations</a:t>
            </a:r>
          </a:p>
        </p:txBody>
      </p:sp>
      <p:sp>
        <p:nvSpPr>
          <p:cNvPr id="12" name="TextBox 11">
            <a:extLst>
              <a:ext uri="{FF2B5EF4-FFF2-40B4-BE49-F238E27FC236}">
                <a16:creationId xmlns:a16="http://schemas.microsoft.com/office/drawing/2014/main" id="{7ADFE85D-1D2F-D24D-9AA6-606C05EBA2D1}"/>
              </a:ext>
            </a:extLst>
          </p:cNvPr>
          <p:cNvSpPr txBox="1"/>
          <p:nvPr/>
        </p:nvSpPr>
        <p:spPr>
          <a:xfrm>
            <a:off x="7030498" y="5235410"/>
            <a:ext cx="2396461" cy="646331"/>
          </a:xfrm>
          <a:prstGeom prst="rect">
            <a:avLst/>
          </a:prstGeom>
          <a:noFill/>
        </p:spPr>
        <p:txBody>
          <a:bodyPr wrap="square" lIns="91440" tIns="45720" rIns="91440" bIns="45720" rtlCol="0" anchor="t">
            <a:spAutoFit/>
          </a:bodyPr>
          <a:lstStyle/>
          <a:p>
            <a:pPr algn="ctr"/>
            <a:r>
              <a:rPr lang="en-US" dirty="0">
                <a:latin typeface="Arial"/>
                <a:cs typeface="Arial"/>
              </a:rPr>
              <a:t>Revision of Japanese anti-IUU regulations</a:t>
            </a:r>
          </a:p>
        </p:txBody>
      </p:sp>
      <p:pic>
        <p:nvPicPr>
          <p:cNvPr id="14" name="Picture 13">
            <a:extLst>
              <a:ext uri="{FF2B5EF4-FFF2-40B4-BE49-F238E27FC236}">
                <a16:creationId xmlns:a16="http://schemas.microsoft.com/office/drawing/2014/main" id="{41B55E33-9E68-1A40-B79D-5AAD88417BB5}"/>
              </a:ext>
            </a:extLst>
          </p:cNvPr>
          <p:cNvPicPr>
            <a:picLocks noChangeAspect="1"/>
          </p:cNvPicPr>
          <p:nvPr/>
        </p:nvPicPr>
        <p:blipFill>
          <a:blip r:embed="rId7"/>
          <a:stretch>
            <a:fillRect/>
          </a:stretch>
        </p:blipFill>
        <p:spPr>
          <a:xfrm rot="1350528">
            <a:off x="8773907" y="1435660"/>
            <a:ext cx="2782091" cy="3936363"/>
          </a:xfrm>
          <a:prstGeom prst="rect">
            <a:avLst/>
          </a:prstGeom>
        </p:spPr>
      </p:pic>
      <p:pic>
        <p:nvPicPr>
          <p:cNvPr id="13" name="Picture 12">
            <a:extLst>
              <a:ext uri="{FF2B5EF4-FFF2-40B4-BE49-F238E27FC236}">
                <a16:creationId xmlns:a16="http://schemas.microsoft.com/office/drawing/2014/main" id="{06C37D08-A958-7D45-BAD1-66A5A0B7B4F2}"/>
              </a:ext>
            </a:extLst>
          </p:cNvPr>
          <p:cNvPicPr>
            <a:picLocks noChangeAspect="1"/>
          </p:cNvPicPr>
          <p:nvPr/>
        </p:nvPicPr>
        <p:blipFill>
          <a:blip r:embed="rId8"/>
          <a:stretch>
            <a:fillRect/>
          </a:stretch>
        </p:blipFill>
        <p:spPr>
          <a:xfrm>
            <a:off x="9954089" y="4513884"/>
            <a:ext cx="2237911" cy="1682770"/>
          </a:xfrm>
          <a:prstGeom prst="rect">
            <a:avLst/>
          </a:prstGeom>
        </p:spPr>
      </p:pic>
      <p:sp>
        <p:nvSpPr>
          <p:cNvPr id="15" name="TextBox 14">
            <a:extLst>
              <a:ext uri="{FF2B5EF4-FFF2-40B4-BE49-F238E27FC236}">
                <a16:creationId xmlns:a16="http://schemas.microsoft.com/office/drawing/2014/main" id="{A6C6DA7D-AED0-D34F-A300-DF6A1B6F933A}"/>
              </a:ext>
            </a:extLst>
          </p:cNvPr>
          <p:cNvSpPr txBox="1"/>
          <p:nvPr/>
        </p:nvSpPr>
        <p:spPr>
          <a:xfrm>
            <a:off x="6052528" y="4055979"/>
            <a:ext cx="2392602" cy="923330"/>
          </a:xfrm>
          <a:prstGeom prst="rect">
            <a:avLst/>
          </a:prstGeom>
          <a:noFill/>
        </p:spPr>
        <p:txBody>
          <a:bodyPr wrap="square" lIns="91440" tIns="45720" rIns="91440" bIns="45720" rtlCol="0" anchor="t">
            <a:spAutoFit/>
          </a:bodyPr>
          <a:lstStyle/>
          <a:p>
            <a:pPr algn="ctr"/>
            <a:r>
              <a:rPr lang="en-US" dirty="0">
                <a:latin typeface="Arial"/>
                <a:cs typeface="Arial"/>
              </a:rPr>
              <a:t>EU Corporate Sustainability Due Diligence</a:t>
            </a:r>
            <a:endParaRPr lang="en-US">
              <a:latin typeface="Arial"/>
              <a:cs typeface="Arial"/>
            </a:endParaRPr>
          </a:p>
        </p:txBody>
      </p:sp>
      <p:sp>
        <p:nvSpPr>
          <p:cNvPr id="17" name="TextBox 16">
            <a:extLst>
              <a:ext uri="{FF2B5EF4-FFF2-40B4-BE49-F238E27FC236}">
                <a16:creationId xmlns:a16="http://schemas.microsoft.com/office/drawing/2014/main" id="{024FB8DE-1238-A64C-9F0B-DC63E8B26304}"/>
              </a:ext>
            </a:extLst>
          </p:cNvPr>
          <p:cNvSpPr txBox="1"/>
          <p:nvPr/>
        </p:nvSpPr>
        <p:spPr>
          <a:xfrm>
            <a:off x="345325" y="5431038"/>
            <a:ext cx="2582823" cy="369332"/>
          </a:xfrm>
          <a:prstGeom prst="rect">
            <a:avLst/>
          </a:prstGeom>
          <a:noFill/>
        </p:spPr>
        <p:txBody>
          <a:bodyPr wrap="none" lIns="91440" tIns="45720" rIns="91440" bIns="45720" rtlCol="0" anchor="t">
            <a:spAutoFit/>
          </a:bodyPr>
          <a:lstStyle/>
          <a:p>
            <a:r>
              <a:rPr lang="en-US" dirty="0">
                <a:latin typeface="Arial"/>
                <a:cs typeface="Arial"/>
              </a:rPr>
              <a:t>FSMA Law Section 204</a:t>
            </a:r>
          </a:p>
        </p:txBody>
      </p:sp>
      <p:graphicFrame>
        <p:nvGraphicFramePr>
          <p:cNvPr id="25" name="Object 24">
            <a:extLst>
              <a:ext uri="{FF2B5EF4-FFF2-40B4-BE49-F238E27FC236}">
                <a16:creationId xmlns:a16="http://schemas.microsoft.com/office/drawing/2014/main" id="{A0E6F2CA-2BC5-4841-884F-6A766439DF44}"/>
              </a:ext>
            </a:extLst>
          </p:cNvPr>
          <p:cNvGraphicFramePr>
            <a:graphicFrameLocks noChangeAspect="1"/>
          </p:cNvGraphicFramePr>
          <p:nvPr/>
        </p:nvGraphicFramePr>
        <p:xfrm>
          <a:off x="1255134" y="3269387"/>
          <a:ext cx="9144000" cy="190500"/>
        </p:xfrm>
        <a:graphic>
          <a:graphicData uri="http://schemas.openxmlformats.org/presentationml/2006/ole">
            <mc:AlternateContent xmlns:mc="http://schemas.openxmlformats.org/markup-compatibility/2006">
              <mc:Choice xmlns:v="urn:schemas-microsoft-com:vml" Requires="v">
                <p:oleObj name="Document" r:id="rId9" imgW="9144000" imgH="190500" progId="Word.Document.12">
                  <p:embed/>
                </p:oleObj>
              </mc:Choice>
              <mc:Fallback>
                <p:oleObj name="Document" r:id="rId9" imgW="9144000" imgH="190500" progId="Word.Document.12">
                  <p:embed/>
                  <p:pic>
                    <p:nvPicPr>
                      <p:cNvPr id="25" name="Object 24">
                        <a:extLst>
                          <a:ext uri="{FF2B5EF4-FFF2-40B4-BE49-F238E27FC236}">
                            <a16:creationId xmlns:a16="http://schemas.microsoft.com/office/drawing/2014/main" id="{A0E6F2CA-2BC5-4841-884F-6A766439DF44}"/>
                          </a:ext>
                        </a:extLst>
                      </p:cNvPr>
                      <p:cNvPicPr/>
                      <p:nvPr/>
                    </p:nvPicPr>
                    <p:blipFill>
                      <a:blip r:embed="rId10"/>
                      <a:stretch>
                        <a:fillRect/>
                      </a:stretch>
                    </p:blipFill>
                    <p:spPr>
                      <a:xfrm>
                        <a:off x="1255134" y="3269387"/>
                        <a:ext cx="9144000" cy="19050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0773119A-E787-9749-9533-AF84A6B96608}"/>
              </a:ext>
            </a:extLst>
          </p:cNvPr>
          <p:cNvGraphicFramePr>
            <a:graphicFrameLocks noChangeAspect="1"/>
          </p:cNvGraphicFramePr>
          <p:nvPr/>
        </p:nvGraphicFramePr>
        <p:xfrm>
          <a:off x="3124065" y="2673962"/>
          <a:ext cx="2580184" cy="3092249"/>
        </p:xfrm>
        <a:graphic>
          <a:graphicData uri="http://schemas.openxmlformats.org/presentationml/2006/ole">
            <mc:AlternateContent xmlns:mc="http://schemas.openxmlformats.org/markup-compatibility/2006">
              <mc:Choice xmlns:v="urn:schemas-microsoft-com:vml" Requires="v">
                <p:oleObj name="Document" r:id="rId11" imgW="5943600" imgH="7785100" progId="Word.Document.12">
                  <p:embed/>
                </p:oleObj>
              </mc:Choice>
              <mc:Fallback>
                <p:oleObj name="Document" r:id="rId11" imgW="5943600" imgH="7785100" progId="Word.Document.12">
                  <p:embed/>
                  <p:pic>
                    <p:nvPicPr>
                      <p:cNvPr id="26" name="Object 25">
                        <a:extLst>
                          <a:ext uri="{FF2B5EF4-FFF2-40B4-BE49-F238E27FC236}">
                            <a16:creationId xmlns:a16="http://schemas.microsoft.com/office/drawing/2014/main" id="{0773119A-E787-9749-9533-AF84A6B96608}"/>
                          </a:ext>
                        </a:extLst>
                      </p:cNvPr>
                      <p:cNvPicPr/>
                      <p:nvPr/>
                    </p:nvPicPr>
                    <p:blipFill>
                      <a:blip r:embed="rId12"/>
                      <a:stretch>
                        <a:fillRect/>
                      </a:stretch>
                    </p:blipFill>
                    <p:spPr>
                      <a:xfrm>
                        <a:off x="3124065" y="2673962"/>
                        <a:ext cx="2580184" cy="3092249"/>
                      </a:xfrm>
                      <a:prstGeom prst="rect">
                        <a:avLst/>
                      </a:prstGeom>
                      <a:solidFill>
                        <a:schemeClr val="bg1"/>
                      </a:solidFill>
                    </p:spPr>
                  </p:pic>
                </p:oleObj>
              </mc:Fallback>
            </mc:AlternateContent>
          </a:graphicData>
        </a:graphic>
      </p:graphicFrame>
      <p:pic>
        <p:nvPicPr>
          <p:cNvPr id="22" name="Picture 2" descr="Global Dialogue on Seafood Traceability">
            <a:extLst>
              <a:ext uri="{FF2B5EF4-FFF2-40B4-BE49-F238E27FC236}">
                <a16:creationId xmlns:a16="http://schemas.microsoft.com/office/drawing/2014/main" id="{946A133C-6297-914A-FDE5-C75C0094EB6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71532"/>
          <a:stretch/>
        </p:blipFill>
        <p:spPr bwMode="auto">
          <a:xfrm>
            <a:off x="219075" y="146383"/>
            <a:ext cx="801815" cy="636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898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07348D3-807E-9A69-DE98-F043FAD13B02}"/>
              </a:ext>
            </a:extLst>
          </p:cNvPr>
          <p:cNvSpPr>
            <a:spLocks noGrp="1"/>
          </p:cNvSpPr>
          <p:nvPr>
            <p:ph type="title"/>
          </p:nvPr>
        </p:nvSpPr>
        <p:spPr/>
        <p:txBody>
          <a:bodyPr/>
          <a:lstStyle/>
          <a:p>
            <a:pPr algn="ctr"/>
            <a:r>
              <a:rPr lang="en-GB" dirty="0"/>
              <a:t>25 phones = 25 chargers?</a:t>
            </a:r>
            <a:br>
              <a:rPr lang="en-GB" dirty="0"/>
            </a:br>
            <a:r>
              <a:rPr lang="en-GB" dirty="0"/>
              <a:t>Or can we simplify that?</a:t>
            </a:r>
          </a:p>
        </p:txBody>
      </p:sp>
      <p:pic>
        <p:nvPicPr>
          <p:cNvPr id="4" name="Espace réservé du contenu 3" descr="Une image contenant câble, sol, fils électriques, intérieur&#10;&#10;Description générée automatiquement">
            <a:extLst>
              <a:ext uri="{FF2B5EF4-FFF2-40B4-BE49-F238E27FC236}">
                <a16:creationId xmlns:a16="http://schemas.microsoft.com/office/drawing/2014/main" id="{658F3A48-98B7-5232-4D32-9C2A44C797C0}"/>
              </a:ext>
            </a:extLst>
          </p:cNvPr>
          <p:cNvPicPr>
            <a:picLocks noGrp="1" noChangeAspect="1"/>
          </p:cNvPicPr>
          <p:nvPr>
            <p:ph idx="1"/>
          </p:nvPr>
        </p:nvPicPr>
        <p:blipFill rotWithShape="1">
          <a:blip r:embed="rId3"/>
          <a:srcRect t="-439" b="-151"/>
          <a:stretch/>
        </p:blipFill>
        <p:spPr>
          <a:xfrm>
            <a:off x="2303889" y="1825625"/>
            <a:ext cx="7584221" cy="4351338"/>
          </a:xfrm>
          <a:noFill/>
        </p:spPr>
      </p:pic>
    </p:spTree>
    <p:extLst>
      <p:ext uri="{BB962C8B-B14F-4D97-AF65-F5344CB8AC3E}">
        <p14:creationId xmlns:p14="http://schemas.microsoft.com/office/powerpoint/2010/main" val="4097248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5DEBC1-3235-095B-D90B-80EF01B0A7BC}"/>
              </a:ext>
            </a:extLst>
          </p:cNvPr>
          <p:cNvSpPr>
            <a:spLocks noGrp="1"/>
          </p:cNvSpPr>
          <p:nvPr>
            <p:ph type="title"/>
          </p:nvPr>
        </p:nvSpPr>
        <p:spPr/>
        <p:txBody>
          <a:bodyPr>
            <a:normAutofit/>
          </a:bodyPr>
          <a:lstStyle/>
          <a:p>
            <a:r>
              <a:rPr lang="en-GB" sz="3600" noProof="0" dirty="0">
                <a:sym typeface="Calibri"/>
              </a:rPr>
              <a:t>Adopting interoperable </a:t>
            </a:r>
            <a:r>
              <a:rPr lang="en-GB" sz="3600" dirty="0">
                <a:sym typeface="Calibri"/>
              </a:rPr>
              <a:t>t</a:t>
            </a:r>
            <a:r>
              <a:rPr lang="en-GB" sz="3600" noProof="0" dirty="0" err="1">
                <a:sym typeface="Calibri"/>
              </a:rPr>
              <a:t>raceability</a:t>
            </a:r>
            <a:endParaRPr lang="en-GB" sz="3600" dirty="0"/>
          </a:p>
        </p:txBody>
      </p:sp>
      <p:graphicFrame>
        <p:nvGraphicFramePr>
          <p:cNvPr id="20" name="Espace réservé du contenu 4">
            <a:extLst>
              <a:ext uri="{FF2B5EF4-FFF2-40B4-BE49-F238E27FC236}">
                <a16:creationId xmlns:a16="http://schemas.microsoft.com/office/drawing/2014/main" id="{8559692C-230D-D048-545C-98AF447AB85E}"/>
              </a:ext>
            </a:extLst>
          </p:cNvPr>
          <p:cNvGraphicFramePr>
            <a:graphicFrameLocks noGrp="1"/>
          </p:cNvGraphicFramePr>
          <p:nvPr>
            <p:ph idx="1"/>
            <p:extLst>
              <p:ext uri="{D42A27DB-BD31-4B8C-83A1-F6EECF244321}">
                <p14:modId xmlns:p14="http://schemas.microsoft.com/office/powerpoint/2010/main" val="29175002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17684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6" name="Google Shape;56;g29046331e32_0_10"/>
          <p:cNvPicPr preferRelativeResize="0"/>
          <p:nvPr/>
        </p:nvPicPr>
        <p:blipFill rotWithShape="1">
          <a:blip r:embed="rId3">
            <a:alphaModFix/>
          </a:blip>
          <a:srcRect l="9779" t="24308" b="8019"/>
          <a:stretch/>
        </p:blipFill>
        <p:spPr>
          <a:xfrm flipH="1">
            <a:off x="1" y="1"/>
            <a:ext cx="12192001" cy="6857999"/>
          </a:xfrm>
          <a:prstGeom prst="rect">
            <a:avLst/>
          </a:prstGeom>
          <a:noFill/>
          <a:ln>
            <a:noFill/>
          </a:ln>
        </p:spPr>
      </p:pic>
      <p:sp>
        <p:nvSpPr>
          <p:cNvPr id="57" name="Google Shape;57;g29046331e32_0_10"/>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rmAutofit/>
          </a:bodyPr>
          <a:lstStyle/>
          <a:p>
            <a:pPr defTabSz="1219170"/>
            <a:fld id="{00000000-1234-1234-1234-123412341234}" type="slidenum">
              <a:rPr lang="en" kern="0">
                <a:solidFill>
                  <a:srgbClr val="595959"/>
                </a:solidFill>
              </a:rPr>
              <a:pPr defTabSz="1219170"/>
              <a:t>7</a:t>
            </a:fld>
            <a:endParaRPr kern="0">
              <a:solidFill>
                <a:srgbClr val="595959"/>
              </a:solidFill>
            </a:endParaRPr>
          </a:p>
        </p:txBody>
      </p:sp>
      <p:sp>
        <p:nvSpPr>
          <p:cNvPr id="58" name="Google Shape;58;g29046331e32_0_10"/>
          <p:cNvSpPr/>
          <p:nvPr/>
        </p:nvSpPr>
        <p:spPr>
          <a:xfrm>
            <a:off x="7051867" y="1340667"/>
            <a:ext cx="5140400" cy="2803200"/>
          </a:xfrm>
          <a:prstGeom prst="rect">
            <a:avLst/>
          </a:prstGeom>
          <a:solidFill>
            <a:srgbClr val="000000">
              <a:alpha val="592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59;g29046331e32_0_10"/>
          <p:cNvSpPr txBox="1"/>
          <p:nvPr/>
        </p:nvSpPr>
        <p:spPr>
          <a:xfrm>
            <a:off x="7419164" y="1878567"/>
            <a:ext cx="4442800" cy="41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b="1" kern="0">
                <a:solidFill>
                  <a:srgbClr val="FFFFFF"/>
                </a:solidFill>
                <a:latin typeface="Roboto"/>
                <a:ea typeface="Roboto"/>
                <a:cs typeface="Roboto"/>
                <a:sym typeface="Roboto"/>
              </a:rPr>
              <a:t>THE TEST OF TIME</a:t>
            </a:r>
            <a:endParaRPr sz="1200" b="1" kern="0">
              <a:solidFill>
                <a:srgbClr val="FFFFFF"/>
              </a:solidFill>
              <a:latin typeface="Roboto"/>
              <a:ea typeface="Roboto"/>
              <a:cs typeface="Roboto"/>
              <a:sym typeface="Roboto"/>
            </a:endParaRPr>
          </a:p>
        </p:txBody>
      </p:sp>
      <p:sp>
        <p:nvSpPr>
          <p:cNvPr id="60" name="Google Shape;60;g29046331e32_0_10"/>
          <p:cNvSpPr txBox="1">
            <a:spLocks noGrp="1"/>
          </p:cNvSpPr>
          <p:nvPr>
            <p:ph type="title"/>
          </p:nvPr>
        </p:nvSpPr>
        <p:spPr>
          <a:xfrm>
            <a:off x="7422800" y="2132000"/>
            <a:ext cx="4667600" cy="829600"/>
          </a:xfrm>
          <a:prstGeom prst="rect">
            <a:avLst/>
          </a:prstGeom>
        </p:spPr>
        <p:txBody>
          <a:bodyPr spcFirstLastPara="1" wrap="square" lIns="121900" tIns="121900" rIns="121900" bIns="121900" anchor="t" anchorCtr="0">
            <a:normAutofit fontScale="90000"/>
          </a:bodyPr>
          <a:lstStyle/>
          <a:p>
            <a:r>
              <a:rPr lang="en" sz="4000" b="1" dirty="0">
                <a:solidFill>
                  <a:schemeClr val="lt1"/>
                </a:solidFill>
                <a:latin typeface="Roboto"/>
                <a:ea typeface="Roboto"/>
                <a:cs typeface="Roboto"/>
                <a:sym typeface="Roboto"/>
              </a:rPr>
              <a:t>A 100+ year old traceability standard</a:t>
            </a:r>
            <a:endParaRPr sz="4000" b="1" dirty="0">
              <a:solidFill>
                <a:schemeClr val="lt1"/>
              </a:solidFill>
              <a:latin typeface="Roboto"/>
              <a:ea typeface="Roboto"/>
              <a:cs typeface="Roboto"/>
              <a:sym typeface="Roboto"/>
            </a:endParaRPr>
          </a:p>
        </p:txBody>
      </p:sp>
      <p:pic>
        <p:nvPicPr>
          <p:cNvPr id="2" name="Picture 2" descr="Global Dialogue on Seafood Traceability">
            <a:extLst>
              <a:ext uri="{FF2B5EF4-FFF2-40B4-BE49-F238E27FC236}">
                <a16:creationId xmlns:a16="http://schemas.microsoft.com/office/drawing/2014/main" id="{9E98F36B-3635-3EA3-D697-5C7ADE0D1E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1532"/>
          <a:stretch/>
        </p:blipFill>
        <p:spPr bwMode="auto">
          <a:xfrm>
            <a:off x="219075" y="146383"/>
            <a:ext cx="801815" cy="636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834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g29046331e32_0_0"/>
          <p:cNvPicPr preferRelativeResize="0"/>
          <p:nvPr/>
        </p:nvPicPr>
        <p:blipFill rotWithShape="1">
          <a:blip r:embed="rId3">
            <a:alphaModFix/>
          </a:blip>
          <a:srcRect t="19762" b="5235"/>
          <a:stretch/>
        </p:blipFill>
        <p:spPr>
          <a:xfrm>
            <a:off x="1" y="1"/>
            <a:ext cx="12192001" cy="6857999"/>
          </a:xfrm>
          <a:prstGeom prst="rect">
            <a:avLst/>
          </a:prstGeom>
          <a:noFill/>
          <a:ln>
            <a:noFill/>
          </a:ln>
        </p:spPr>
      </p:pic>
      <p:pic>
        <p:nvPicPr>
          <p:cNvPr id="66" name="Google Shape;66;g29046331e32_0_0"/>
          <p:cNvPicPr preferRelativeResize="0"/>
          <p:nvPr/>
        </p:nvPicPr>
        <p:blipFill rotWithShape="1">
          <a:blip r:embed="rId4">
            <a:alphaModFix/>
          </a:blip>
          <a:srcRect t="15653" r="17184" b="22231"/>
          <a:stretch/>
        </p:blipFill>
        <p:spPr>
          <a:xfrm>
            <a:off x="1" y="1"/>
            <a:ext cx="12192001" cy="6857999"/>
          </a:xfrm>
          <a:prstGeom prst="rect">
            <a:avLst/>
          </a:prstGeom>
          <a:noFill/>
          <a:ln>
            <a:noFill/>
          </a:ln>
        </p:spPr>
      </p:pic>
      <p:sp>
        <p:nvSpPr>
          <p:cNvPr id="67" name="Google Shape;67;g29046331e32_0_0"/>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rmAutofit/>
          </a:bodyPr>
          <a:lstStyle/>
          <a:p>
            <a:pPr defTabSz="1219170"/>
            <a:fld id="{00000000-1234-1234-1234-123412341234}" type="slidenum">
              <a:rPr lang="en" kern="0">
                <a:solidFill>
                  <a:srgbClr val="595959"/>
                </a:solidFill>
              </a:rPr>
              <a:pPr defTabSz="1219170"/>
              <a:t>8</a:t>
            </a:fld>
            <a:endParaRPr kern="0">
              <a:solidFill>
                <a:srgbClr val="595959"/>
              </a:solidFill>
            </a:endParaRPr>
          </a:p>
        </p:txBody>
      </p:sp>
      <p:sp>
        <p:nvSpPr>
          <p:cNvPr id="68" name="Google Shape;68;g29046331e32_0_0"/>
          <p:cNvSpPr/>
          <p:nvPr/>
        </p:nvSpPr>
        <p:spPr>
          <a:xfrm>
            <a:off x="0" y="1366067"/>
            <a:ext cx="5525200" cy="2952000"/>
          </a:xfrm>
          <a:prstGeom prst="rect">
            <a:avLst/>
          </a:prstGeom>
          <a:solidFill>
            <a:srgbClr val="000000">
              <a:alpha val="592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69;g29046331e32_0_0"/>
          <p:cNvSpPr txBox="1"/>
          <p:nvPr/>
        </p:nvSpPr>
        <p:spPr>
          <a:xfrm>
            <a:off x="254376" y="1700767"/>
            <a:ext cx="3243200" cy="41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b="1" kern="0">
                <a:solidFill>
                  <a:srgbClr val="FFFFFF"/>
                </a:solidFill>
                <a:latin typeface="Roboto"/>
                <a:ea typeface="Roboto"/>
                <a:cs typeface="Roboto"/>
                <a:sym typeface="Roboto"/>
              </a:rPr>
              <a:t>DESIGNED TO SCALE</a:t>
            </a:r>
            <a:endParaRPr sz="1200" b="1" kern="0">
              <a:solidFill>
                <a:srgbClr val="FFFFFF"/>
              </a:solidFill>
              <a:latin typeface="Roboto"/>
              <a:ea typeface="Roboto"/>
              <a:cs typeface="Roboto"/>
              <a:sym typeface="Roboto"/>
            </a:endParaRPr>
          </a:p>
        </p:txBody>
      </p:sp>
      <p:sp>
        <p:nvSpPr>
          <p:cNvPr id="70" name="Google Shape;70;g29046331e32_0_0"/>
          <p:cNvSpPr txBox="1">
            <a:spLocks noGrp="1"/>
          </p:cNvSpPr>
          <p:nvPr>
            <p:ph type="title"/>
          </p:nvPr>
        </p:nvSpPr>
        <p:spPr>
          <a:xfrm>
            <a:off x="224345" y="1954200"/>
            <a:ext cx="5107600" cy="829600"/>
          </a:xfrm>
          <a:prstGeom prst="rect">
            <a:avLst/>
          </a:prstGeom>
        </p:spPr>
        <p:txBody>
          <a:bodyPr spcFirstLastPara="1" wrap="square" lIns="121900" tIns="121900" rIns="121900" bIns="121900" anchor="t" anchorCtr="0">
            <a:normAutofit fontScale="90000"/>
          </a:bodyPr>
          <a:lstStyle/>
          <a:p>
            <a:r>
              <a:rPr lang="en" sz="4000" b="1">
                <a:solidFill>
                  <a:schemeClr val="lt1"/>
                </a:solidFill>
                <a:latin typeface="Roboto"/>
                <a:ea typeface="Roboto"/>
                <a:cs typeface="Roboto"/>
                <a:sym typeface="Roboto"/>
              </a:rPr>
              <a:t>Systems vs. Standards</a:t>
            </a:r>
            <a:endParaRPr sz="4000" b="1">
              <a:solidFill>
                <a:schemeClr val="lt1"/>
              </a:solidFill>
              <a:latin typeface="Roboto"/>
              <a:ea typeface="Roboto"/>
              <a:cs typeface="Roboto"/>
              <a:sym typeface="Roboto"/>
            </a:endParaRPr>
          </a:p>
        </p:txBody>
      </p:sp>
      <p:sp>
        <p:nvSpPr>
          <p:cNvPr id="71" name="Google Shape;71;g29046331e32_0_0"/>
          <p:cNvSpPr txBox="1">
            <a:spLocks noGrp="1"/>
          </p:cNvSpPr>
          <p:nvPr>
            <p:ph type="title"/>
          </p:nvPr>
        </p:nvSpPr>
        <p:spPr>
          <a:xfrm>
            <a:off x="224333" y="2738067"/>
            <a:ext cx="5107600" cy="1313200"/>
          </a:xfrm>
          <a:prstGeom prst="rect">
            <a:avLst/>
          </a:prstGeom>
        </p:spPr>
        <p:txBody>
          <a:bodyPr spcFirstLastPara="1" wrap="square" lIns="121900" tIns="121900" rIns="121900" bIns="121900" anchor="t" anchorCtr="0">
            <a:normAutofit/>
          </a:bodyPr>
          <a:lstStyle/>
          <a:p>
            <a:r>
              <a:rPr lang="en" sz="2133" dirty="0">
                <a:solidFill>
                  <a:schemeClr val="lt1"/>
                </a:solidFill>
                <a:latin typeface="Roboto"/>
                <a:ea typeface="Roboto"/>
                <a:cs typeface="Roboto"/>
                <a:sym typeface="Roboto"/>
              </a:rPr>
              <a:t>This traditional code is imprinted on vanilla beans with a stamp called a </a:t>
            </a:r>
            <a:r>
              <a:rPr lang="en" sz="2133" dirty="0" err="1">
                <a:solidFill>
                  <a:schemeClr val="lt1"/>
                </a:solidFill>
                <a:latin typeface="Roboto"/>
                <a:ea typeface="Roboto"/>
                <a:cs typeface="Roboto"/>
                <a:sym typeface="Roboto"/>
              </a:rPr>
              <a:t>Fitomboka</a:t>
            </a:r>
            <a:r>
              <a:rPr lang="en" sz="2133" dirty="0">
                <a:solidFill>
                  <a:schemeClr val="lt1"/>
                </a:solidFill>
                <a:latin typeface="Roboto"/>
                <a:ea typeface="Roboto"/>
                <a:cs typeface="Roboto"/>
                <a:sym typeface="Roboto"/>
              </a:rPr>
              <a:t>.</a:t>
            </a:r>
            <a:endParaRPr sz="2133" dirty="0">
              <a:solidFill>
                <a:schemeClr val="lt1"/>
              </a:solidFill>
              <a:latin typeface="Roboto"/>
              <a:ea typeface="Roboto"/>
              <a:cs typeface="Roboto"/>
              <a:sym typeface="Roboto"/>
            </a:endParaRPr>
          </a:p>
        </p:txBody>
      </p:sp>
      <p:pic>
        <p:nvPicPr>
          <p:cNvPr id="2" name="Picture 2" descr="Global Dialogue on Seafood Traceability">
            <a:extLst>
              <a:ext uri="{FF2B5EF4-FFF2-40B4-BE49-F238E27FC236}">
                <a16:creationId xmlns:a16="http://schemas.microsoft.com/office/drawing/2014/main" id="{188184A2-AFF1-6336-CD63-675437D7A0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532"/>
          <a:stretch/>
        </p:blipFill>
        <p:spPr bwMode="auto">
          <a:xfrm>
            <a:off x="219075" y="146383"/>
            <a:ext cx="801815" cy="636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195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EB58EAC-051F-2426-AD62-2D11B991F79A}"/>
              </a:ext>
            </a:extLst>
          </p:cNvPr>
          <p:cNvSpPr>
            <a:spLocks noGrp="1"/>
          </p:cNvSpPr>
          <p:nvPr>
            <p:ph type="title"/>
          </p:nvPr>
        </p:nvSpPr>
        <p:spPr/>
        <p:txBody>
          <a:bodyPr/>
          <a:lstStyle/>
          <a:p>
            <a:r>
              <a:rPr lang="fr-FR" dirty="0"/>
              <a:t>The concept of KDE</a:t>
            </a:r>
          </a:p>
        </p:txBody>
      </p:sp>
      <p:sp>
        <p:nvSpPr>
          <p:cNvPr id="5" name="Espace réservé du texte 4">
            <a:extLst>
              <a:ext uri="{FF2B5EF4-FFF2-40B4-BE49-F238E27FC236}">
                <a16:creationId xmlns:a16="http://schemas.microsoft.com/office/drawing/2014/main" id="{C5424A34-F501-449B-E8BE-55A73B7B9213}"/>
              </a:ext>
            </a:extLst>
          </p:cNvPr>
          <p:cNvSpPr>
            <a:spLocks noGrp="1"/>
          </p:cNvSpPr>
          <p:nvPr>
            <p:ph type="body" sz="half" idx="2"/>
          </p:nvPr>
        </p:nvSpPr>
        <p:spPr/>
        <p:txBody>
          <a:bodyPr/>
          <a:lstStyle/>
          <a:p>
            <a:endParaRPr lang="fr-FR" dirty="0"/>
          </a:p>
        </p:txBody>
      </p:sp>
      <p:pic>
        <p:nvPicPr>
          <p:cNvPr id="6" name="Picture 6" descr="A close-up of a stone&#10;&#10;Description automatically generated with low confidence">
            <a:extLst>
              <a:ext uri="{FF2B5EF4-FFF2-40B4-BE49-F238E27FC236}">
                <a16:creationId xmlns:a16="http://schemas.microsoft.com/office/drawing/2014/main" id="{ABD1781D-1C89-D6C5-06A6-63CCD5F3F5A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334" t="4874" r="10088" b="6069"/>
          <a:stretch/>
        </p:blipFill>
        <p:spPr>
          <a:xfrm>
            <a:off x="6955436" y="278832"/>
            <a:ext cx="2593297" cy="6208441"/>
          </a:xfrm>
          <a:prstGeom prst="rect">
            <a:avLst/>
          </a:prstGeom>
          <a:solidFill>
            <a:schemeClr val="tx1">
              <a:alpha val="0"/>
            </a:schemeClr>
          </a:solidFill>
        </p:spPr>
      </p:pic>
    </p:spTree>
    <p:extLst>
      <p:ext uri="{BB962C8B-B14F-4D97-AF65-F5344CB8AC3E}">
        <p14:creationId xmlns:p14="http://schemas.microsoft.com/office/powerpoint/2010/main" val="21613419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7"/>
</p:tagLst>
</file>

<file path=ppt/tags/tag2.xml><?xml version="1.0" encoding="utf-8"?>
<p:tagLst xmlns:a="http://schemas.openxmlformats.org/drawingml/2006/main" xmlns:r="http://schemas.openxmlformats.org/officeDocument/2006/relationships" xmlns:p="http://schemas.openxmlformats.org/presentationml/2006/main">
  <p:tag name="TIMING" val="|23.6"/>
</p:tagLst>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2584</TotalTime>
  <Words>1420</Words>
  <Application>Microsoft Macintosh PowerPoint</Application>
  <PresentationFormat>Grand écran</PresentationFormat>
  <Paragraphs>149</Paragraphs>
  <Slides>17</Slides>
  <Notes>15</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17</vt:i4>
      </vt:variant>
    </vt:vector>
  </HeadingPairs>
  <TitlesOfParts>
    <vt:vector size="25" baseType="lpstr">
      <vt:lpstr>Arial</vt:lpstr>
      <vt:lpstr>Calibri</vt:lpstr>
      <vt:lpstr>Calibri Light</vt:lpstr>
      <vt:lpstr>Google Sans</vt:lpstr>
      <vt:lpstr>Roboto</vt:lpstr>
      <vt:lpstr>Univers Condensed</vt:lpstr>
      <vt:lpstr>Office Theme</vt:lpstr>
      <vt:lpstr>Document</vt:lpstr>
      <vt:lpstr>Digitalisation of the fisheries sector and full traceability of fishery and aquaculture products The GDST perspective</vt:lpstr>
      <vt:lpstr>What is the GDST?</vt:lpstr>
      <vt:lpstr>GDST Vision &amp; Mission</vt:lpstr>
      <vt:lpstr>Présentation PowerPoint</vt:lpstr>
      <vt:lpstr>25 phones = 25 chargers? Or can we simplify that?</vt:lpstr>
      <vt:lpstr>Adopting interoperable traceability</vt:lpstr>
      <vt:lpstr>A 100+ year old traceability standard</vt:lpstr>
      <vt:lpstr>Systems vs. Standards</vt:lpstr>
      <vt:lpstr>The concept of KDE</vt:lpstr>
      <vt:lpstr>Présentation PowerPoint</vt:lpstr>
      <vt:lpstr>Key publications mentioning GDST</vt:lpstr>
      <vt:lpstr>Présentation PowerPoint</vt:lpstr>
      <vt:lpstr>Présentation PowerPoint</vt:lpstr>
      <vt:lpstr>The Work We Do</vt:lpstr>
      <vt:lpstr>Example : Define Supply Chain Actors, Process Flows &amp; Critical Tracking Events (CTEs) in the tuna industry</vt:lpstr>
      <vt:lpstr>What is the GDST standard and why is it important?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Name/Logo</dc:title>
  <dc:creator>Kevin Edwards</dc:creator>
  <cp:lastModifiedBy>Sébastien Metz</cp:lastModifiedBy>
  <cp:revision>391</cp:revision>
  <dcterms:created xsi:type="dcterms:W3CDTF">2023-05-23T19:55:31Z</dcterms:created>
  <dcterms:modified xsi:type="dcterms:W3CDTF">2024-01-25T12:44:22Z</dcterms:modified>
</cp:coreProperties>
</file>