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409" r:id="rId3"/>
    <p:sldId id="3681" r:id="rId4"/>
    <p:sldId id="3682" r:id="rId5"/>
    <p:sldId id="394" r:id="rId6"/>
    <p:sldId id="3684" r:id="rId7"/>
    <p:sldId id="3686" r:id="rId8"/>
    <p:sldId id="3683" r:id="rId9"/>
    <p:sldId id="407" r:id="rId10"/>
    <p:sldId id="3694" r:id="rId11"/>
    <p:sldId id="3687" r:id="rId12"/>
    <p:sldId id="3688" r:id="rId13"/>
    <p:sldId id="3685" r:id="rId14"/>
    <p:sldId id="3689" r:id="rId15"/>
    <p:sldId id="3690" r:id="rId16"/>
    <p:sldId id="3691" r:id="rId17"/>
    <p:sldId id="398" r:id="rId18"/>
    <p:sldId id="3692" r:id="rId19"/>
    <p:sldId id="3693" r:id="rId20"/>
    <p:sldId id="412" r:id="rId21"/>
    <p:sldId id="413" r:id="rId22"/>
    <p:sldId id="410" r:id="rId23"/>
    <p:sldId id="263" r:id="rId2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7F7F7F"/>
    <a:srgbClr val="FBBC4A"/>
    <a:srgbClr val="F2F2F2"/>
    <a:srgbClr val="DBEEF4"/>
    <a:srgbClr val="BFE1EB"/>
    <a:srgbClr val="F7DD7F"/>
    <a:srgbClr val="BB4C01"/>
    <a:srgbClr val="53555A"/>
    <a:srgbClr val="A9B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C3240-4D14-4FAC-AB9B-5C3F131A63FF}" v="21" dt="2023-07-05T09:29:54.0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3" autoAdjust="0"/>
    <p:restoredTop sz="89448" autoAdjust="0"/>
  </p:normalViewPr>
  <p:slideViewPr>
    <p:cSldViewPr>
      <p:cViewPr varScale="1">
        <p:scale>
          <a:sx n="100" d="100"/>
          <a:sy n="100" d="100"/>
        </p:scale>
        <p:origin x="1368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zio Piozzi" userId="d11567a1-4394-4ee2-b00c-dc1bdcbb5fb4" providerId="ADAL" clId="{FE8C3240-4D14-4FAC-AB9B-5C3F131A63FF}"/>
    <pc:docChg chg="custSel modSld">
      <pc:chgData name="Patrizio Piozzi" userId="d11567a1-4394-4ee2-b00c-dc1bdcbb5fb4" providerId="ADAL" clId="{FE8C3240-4D14-4FAC-AB9B-5C3F131A63FF}" dt="2023-07-05T09:34:45.878" v="967" actId="120"/>
      <pc:docMkLst>
        <pc:docMk/>
      </pc:docMkLst>
      <pc:sldChg chg="modSp mod">
        <pc:chgData name="Patrizio Piozzi" userId="d11567a1-4394-4ee2-b00c-dc1bdcbb5fb4" providerId="ADAL" clId="{FE8C3240-4D14-4FAC-AB9B-5C3F131A63FF}" dt="2023-07-05T09:34:45.878" v="967" actId="120"/>
        <pc:sldMkLst>
          <pc:docMk/>
          <pc:sldMk cId="1467731069" sldId="263"/>
        </pc:sldMkLst>
        <pc:spChg chg="mod">
          <ac:chgData name="Patrizio Piozzi" userId="d11567a1-4394-4ee2-b00c-dc1bdcbb5fb4" providerId="ADAL" clId="{FE8C3240-4D14-4FAC-AB9B-5C3F131A63FF}" dt="2023-07-05T09:34:45.878" v="967" actId="120"/>
          <ac:spMkLst>
            <pc:docMk/>
            <pc:sldMk cId="1467731069" sldId="263"/>
            <ac:spMk id="3" creationId="{C2FBE292-E4BE-4CF4-884A-135B32ABC94E}"/>
          </ac:spMkLst>
        </pc:spChg>
      </pc:sldChg>
      <pc:sldChg chg="modSp mod">
        <pc:chgData name="Patrizio Piozzi" userId="d11567a1-4394-4ee2-b00c-dc1bdcbb5fb4" providerId="ADAL" clId="{FE8C3240-4D14-4FAC-AB9B-5C3F131A63FF}" dt="2023-07-05T09:30:15.953" v="946" actId="20577"/>
        <pc:sldMkLst>
          <pc:docMk/>
          <pc:sldMk cId="4257315306" sldId="394"/>
        </pc:sldMkLst>
        <pc:spChg chg="mod">
          <ac:chgData name="Patrizio Piozzi" userId="d11567a1-4394-4ee2-b00c-dc1bdcbb5fb4" providerId="ADAL" clId="{FE8C3240-4D14-4FAC-AB9B-5C3F131A63FF}" dt="2023-07-05T09:30:15.953" v="946" actId="20577"/>
          <ac:spMkLst>
            <pc:docMk/>
            <pc:sldMk cId="4257315306" sldId="394"/>
            <ac:spMk id="4" creationId="{CEEC72E5-FAAE-4F97-8B8F-A546FEEB4352}"/>
          </ac:spMkLst>
        </pc:spChg>
      </pc:sldChg>
      <pc:sldChg chg="modSp mod">
        <pc:chgData name="Patrizio Piozzi" userId="d11567a1-4394-4ee2-b00c-dc1bdcbb5fb4" providerId="ADAL" clId="{FE8C3240-4D14-4FAC-AB9B-5C3F131A63FF}" dt="2023-07-04T15:53:51.245" v="263" actId="14100"/>
        <pc:sldMkLst>
          <pc:docMk/>
          <pc:sldMk cId="1581231848" sldId="410"/>
        </pc:sldMkLst>
        <pc:graphicFrameChg chg="mod">
          <ac:chgData name="Patrizio Piozzi" userId="d11567a1-4394-4ee2-b00c-dc1bdcbb5fb4" providerId="ADAL" clId="{FE8C3240-4D14-4FAC-AB9B-5C3F131A63FF}" dt="2023-07-04T15:53:51.245" v="263" actId="14100"/>
          <ac:graphicFrameMkLst>
            <pc:docMk/>
            <pc:sldMk cId="1581231848" sldId="410"/>
            <ac:graphicFrameMk id="3" creationId="{3EC97692-651E-1AA0-7974-58B310582AE0}"/>
          </ac:graphicFrameMkLst>
        </pc:graphicFrameChg>
      </pc:sldChg>
      <pc:sldChg chg="modSp mod">
        <pc:chgData name="Patrizio Piozzi" userId="d11567a1-4394-4ee2-b00c-dc1bdcbb5fb4" providerId="ADAL" clId="{FE8C3240-4D14-4FAC-AB9B-5C3F131A63FF}" dt="2023-07-04T18:05:09.129" v="911" actId="20577"/>
        <pc:sldMkLst>
          <pc:docMk/>
          <pc:sldMk cId="2234538735" sldId="412"/>
        </pc:sldMkLst>
        <pc:spChg chg="mod">
          <ac:chgData name="Patrizio Piozzi" userId="d11567a1-4394-4ee2-b00c-dc1bdcbb5fb4" providerId="ADAL" clId="{FE8C3240-4D14-4FAC-AB9B-5C3F131A63FF}" dt="2023-07-04T18:05:09.129" v="911" actId="20577"/>
          <ac:spMkLst>
            <pc:docMk/>
            <pc:sldMk cId="2234538735" sldId="412"/>
            <ac:spMk id="16" creationId="{002B1846-E71F-7F32-53D6-CFA2FD9A9C0C}"/>
          </ac:spMkLst>
        </pc:spChg>
      </pc:sldChg>
      <pc:sldChg chg="modSp mod">
        <pc:chgData name="Patrizio Piozzi" userId="d11567a1-4394-4ee2-b00c-dc1bdcbb5fb4" providerId="ADAL" clId="{FE8C3240-4D14-4FAC-AB9B-5C3F131A63FF}" dt="2023-07-04T18:07:06.937" v="913" actId="20577"/>
        <pc:sldMkLst>
          <pc:docMk/>
          <pc:sldMk cId="1574185170" sldId="3682"/>
        </pc:sldMkLst>
        <pc:spChg chg="mod">
          <ac:chgData name="Patrizio Piozzi" userId="d11567a1-4394-4ee2-b00c-dc1bdcbb5fb4" providerId="ADAL" clId="{FE8C3240-4D14-4FAC-AB9B-5C3F131A63FF}" dt="2023-07-04T18:07:06.937" v="913" actId="20577"/>
          <ac:spMkLst>
            <pc:docMk/>
            <pc:sldMk cId="1574185170" sldId="3682"/>
            <ac:spMk id="6" creationId="{C59527C9-54EC-1000-E305-F7D3690D94BE}"/>
          </ac:spMkLst>
        </pc:spChg>
      </pc:sldChg>
      <pc:sldChg chg="modNotesTx">
        <pc:chgData name="Patrizio Piozzi" userId="d11567a1-4394-4ee2-b00c-dc1bdcbb5fb4" providerId="ADAL" clId="{FE8C3240-4D14-4FAC-AB9B-5C3F131A63FF}" dt="2023-07-04T15:51:21.544" v="261" actId="20577"/>
        <pc:sldMkLst>
          <pc:docMk/>
          <pc:sldMk cId="190995162" sldId="3692"/>
        </pc:sldMkLst>
      </pc:sldChg>
      <pc:sldChg chg="addSp modSp mod modNotesTx">
        <pc:chgData name="Patrizio Piozzi" userId="d11567a1-4394-4ee2-b00c-dc1bdcbb5fb4" providerId="ADAL" clId="{FE8C3240-4D14-4FAC-AB9B-5C3F131A63FF}" dt="2023-07-05T09:29:54.073" v="941"/>
        <pc:sldMkLst>
          <pc:docMk/>
          <pc:sldMk cId="3134080705" sldId="3693"/>
        </pc:sldMkLst>
        <pc:spChg chg="add mod">
          <ac:chgData name="Patrizio Piozzi" userId="d11567a1-4394-4ee2-b00c-dc1bdcbb5fb4" providerId="ADAL" clId="{FE8C3240-4D14-4FAC-AB9B-5C3F131A63FF}" dt="2023-07-05T09:29:06.821" v="940" actId="2711"/>
          <ac:spMkLst>
            <pc:docMk/>
            <pc:sldMk cId="3134080705" sldId="3693"/>
            <ac:spMk id="8" creationId="{EB152DA2-D69A-5EEB-3BEC-F8C875C1E3A0}"/>
          </ac:spMkLst>
        </pc:spChg>
        <pc:graphicFrameChg chg="mod">
          <ac:chgData name="Patrizio Piozzi" userId="d11567a1-4394-4ee2-b00c-dc1bdcbb5fb4" providerId="ADAL" clId="{FE8C3240-4D14-4FAC-AB9B-5C3F131A63FF}" dt="2023-07-05T09:29:54.073" v="941"/>
          <ac:graphicFrameMkLst>
            <pc:docMk/>
            <pc:sldMk cId="3134080705" sldId="3693"/>
            <ac:graphicFrameMk id="6" creationId="{2A1D093E-5AE3-4B51-A569-0A98B8C8D8E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Spesa%20agroalimentare_C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6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5" Type="http://schemas.openxmlformats.org/officeDocument/2006/relationships/hyperlink" Target="https://www.innaturale.com/come-riconoscere-il-pesce-fresco/" TargetMode="External"/><Relationship Id="rId4" Type="http://schemas.openxmlformats.org/officeDocument/2006/relationships/image" Target="../media/image17.jp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11.xml"/><Relationship Id="rId1" Type="http://schemas.microsoft.com/office/2011/relationships/chartStyle" Target="style11.xml"/><Relationship Id="rId6" Type="http://schemas.openxmlformats.org/officeDocument/2006/relationships/chartUserShapes" Target="../drawings/drawing1.xml"/><Relationship Id="rId5" Type="http://schemas.openxmlformats.org/officeDocument/2006/relationships/oleObject" Target="https://ismeaid-my.sharepoint.com/personal/piozzi_ismea_it/Documents/Settore%20ittico/Eurofish/dati%20ittici%20per%20aquafarm_Paola&amp;Fra_4invio.xlsx" TargetMode="External"/><Relationship Id="rId4" Type="http://schemas.openxmlformats.org/officeDocument/2006/relationships/image" Target="../media/image16.sv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oleObject" Target="https://ismeaid-my.sharepoint.com/personal/piozzi_ismea_it/Documents/Settore%20ittico/Eurofish/dati%20ittici%20per%20aquafarm_Paola&amp;Fra_4invio.xlsx" TargetMode="External"/><Relationship Id="rId4" Type="http://schemas.openxmlformats.org/officeDocument/2006/relationships/image" Target="../media/image16.sv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ismeaid-my.sharepoint.com/personal/piozzi_ismea_it/Documents/Settore%20ittico/Eurofish/dati%20ittici%20per%20aquafarm_Paola&amp;Fra_3invi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ismeaid-my.sharepoint.com/personal/piozzi_ismea_it/Documents/Settore%20ittico/Eurofish/dati%20ittici%20per%20aquafarm_Paola&amp;Fra_3invio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ismeaid-my.sharepoint.com/personal/piozzi_ismea_it/Documents/Settore%20ittico/Eurofish/dati%20ittici%20per%20aquafarm_Paola&amp;Fra_3invio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5.xml"/><Relationship Id="rId4" Type="http://schemas.openxmlformats.org/officeDocument/2006/relationships/oleObject" Target="https://ismeaid-my.sharepoint.com/personal/piozzi_ismea_it/Documents/Settore%20ittico/Eurofish/dati%20ittici%20per%20aquafarm_Paola&amp;Fra_3invio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zzi\AppData\Local\Microsoft\Windows\INetCache\Content.Outlook\USSMZS3P\dati%20ittici%20per%20aquafarm_PaolaFra_5invio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zzi\AppData\Local\Microsoft\Windows\INetCache\Content.Outlook\USSMZS3P\dati%20ittici%20per%20aquafarm_PaolaFra_5invio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ismeaid-my.sharepoint.com/personal/piozzi_ismea_it/Documents/Settore%20ittico/Eurofish/dati%20ittici%20per%20aquafarm_Paola&amp;Fr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4" Type="http://schemas.openxmlformats.org/officeDocument/2006/relationships/image" Target="../media/image16.sv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4" Type="http://schemas.openxmlformats.org/officeDocument/2006/relationships/image" Target="../media/image16.sv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4" Type="http://schemas.openxmlformats.org/officeDocument/2006/relationships/image" Target="../media/image16.sv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4" Type="http://schemas.openxmlformats.org/officeDocument/2006/relationships/image" Target="../media/image16.sv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piozzi_ismea_it/Documents/Settore%20ittico/Eurofish/dati%20ittici%20per%20aquafarm_Paola&amp;Fra_2invi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Corpo)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Food </a:t>
            </a:r>
            <a:r>
              <a:rPr lang="it-IT" sz="16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expense</a:t>
            </a:r>
            <a:r>
              <a:rPr lang="it-IT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 </a:t>
            </a:r>
            <a:r>
              <a:rPr lang="it-IT" sz="16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composition</a:t>
            </a:r>
            <a:r>
              <a:rPr lang="it-IT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 by </a:t>
            </a:r>
            <a:r>
              <a:rPr lang="it-IT" sz="16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category</a:t>
            </a:r>
            <a:r>
              <a:rPr lang="it-IT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(Corpo)"/>
              </a:rPr>
              <a:t> </a:t>
            </a:r>
            <a:r>
              <a:rPr lang="it-IT" sz="1600" dirty="0">
                <a:latin typeface="Calibri (Corpo)"/>
              </a:rPr>
              <a:t>(2022)</a:t>
            </a:r>
          </a:p>
        </c:rich>
      </c:tx>
      <c:layout>
        <c:manualLayout>
          <c:xMode val="edge"/>
          <c:yMode val="edge"/>
          <c:x val="0.18383369356938256"/>
          <c:y val="1.5498949000403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(Corpo)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2909453786584999"/>
          <c:y val="0.15376739177340196"/>
          <c:w val="0.58668108244579764"/>
          <c:h val="0.753207184092366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2-4BD0-B3CD-2D848FF05950}"/>
              </c:ext>
            </c:extLst>
          </c:dPt>
          <c:dPt>
            <c:idx val="1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2-4BD0-B3CD-2D848FF05950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2-4BD0-B3CD-2D848FF05950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A2-4BD0-B3CD-2D848FF05950}"/>
              </c:ext>
            </c:extLst>
          </c:dPt>
          <c:dPt>
            <c:idx val="4"/>
            <c:bubble3D val="0"/>
            <c:spPr>
              <a:solidFill>
                <a:schemeClr val="accent1">
                  <a:shade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A2-4BD0-B3CD-2D848FF05950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A2-4BD0-B3CD-2D848FF05950}"/>
              </c:ext>
            </c:extLst>
          </c:dPt>
          <c:dPt>
            <c:idx val="6"/>
            <c:bubble3D val="0"/>
            <c:spPr>
              <a:solidFill>
                <a:schemeClr val="accent1">
                  <a:tint val="8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A2-4BD0-B3CD-2D848FF05950}"/>
              </c:ext>
            </c:extLst>
          </c:dPt>
          <c:dPt>
            <c:idx val="7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A2-4BD0-B3CD-2D848FF05950}"/>
              </c:ext>
            </c:extLst>
          </c:dPt>
          <c:dPt>
            <c:idx val="8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6A2-4BD0-B3CD-2D848FF05950}"/>
              </c:ext>
            </c:extLst>
          </c:dPt>
          <c:dPt>
            <c:idx val="9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6A2-4BD0-B3CD-2D848FF05950}"/>
              </c:ext>
            </c:extLst>
          </c:dPt>
          <c:dPt>
            <c:idx val="10"/>
            <c:bubble3D val="0"/>
            <c:spPr>
              <a:solidFill>
                <a:schemeClr val="accent1">
                  <a:tint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6A2-4BD0-B3CD-2D848FF05950}"/>
              </c:ext>
            </c:extLst>
          </c:dPt>
          <c:dLbls>
            <c:dLbl>
              <c:idx val="0"/>
              <c:layout>
                <c:manualLayout>
                  <c:x val="0.1231374205628654"/>
                  <c:y val="9.9193273602580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A2-4BD0-B3CD-2D848FF05950}"/>
                </c:ext>
              </c:extLst>
            </c:dLbl>
            <c:dLbl>
              <c:idx val="1"/>
              <c:layout>
                <c:manualLayout>
                  <c:x val="-0.21247241195161121"/>
                  <c:y val="0.12835277658179589"/>
                </c:manualLayout>
              </c:layout>
              <c:tx>
                <c:rich>
                  <a:bodyPr/>
                  <a:lstStyle/>
                  <a:p>
                    <a:fld id="{D9C8EC48-5131-418B-AD45-CE85256B3E2E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, alcoholic and not alcoholic and wine</a:t>
                    </a:r>
                    <a:fld id="{D3F8CAA8-BB63-4A94-879C-3ADF0398B449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A2-4BD0-B3CD-2D848FF05950}"/>
                </c:ext>
              </c:extLst>
            </c:dLbl>
            <c:dLbl>
              <c:idx val="2"/>
              <c:layout>
                <c:manualLayout>
                  <c:x val="-0.14997384969554051"/>
                  <c:y val="6.98956225110152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A2-4BD0-B3CD-2D848FF05950}"/>
                </c:ext>
              </c:extLst>
            </c:dLbl>
            <c:dLbl>
              <c:idx val="3"/>
              <c:layout>
                <c:manualLayout>
                  <c:x val="-0.16105868903989506"/>
                  <c:y val="-1.11965872046534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A2-4BD0-B3CD-2D848FF05950}"/>
                </c:ext>
              </c:extLst>
            </c:dLbl>
            <c:dLbl>
              <c:idx val="4"/>
              <c:layout>
                <c:manualLayout>
                  <c:x val="-0.14850730335893103"/>
                  <c:y val="-0.107503151046166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A2-4BD0-B3CD-2D848FF05950}"/>
                </c:ext>
              </c:extLst>
            </c:dLbl>
            <c:dLbl>
              <c:idx val="5"/>
              <c:layout>
                <c:manualLayout>
                  <c:x val="-6.7604858348239927E-2"/>
                  <c:y val="-0.1239915920032257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(Corpo)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A2-4BD0-B3CD-2D848FF05950}"/>
                </c:ext>
              </c:extLst>
            </c:dLbl>
            <c:dLbl>
              <c:idx val="6"/>
              <c:layout>
                <c:manualLayout>
                  <c:x val="0.13762417592320253"/>
                  <c:y val="-0.110865080550600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A2-4BD0-B3CD-2D848FF05950}"/>
                </c:ext>
              </c:extLst>
            </c:dLbl>
            <c:dLbl>
              <c:idx val="7"/>
              <c:layout>
                <c:manualLayout>
                  <c:x val="0.16901214587059982"/>
                  <c:y val="-8.3694324602177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A2-4BD0-B3CD-2D848FF05950}"/>
                </c:ext>
              </c:extLst>
            </c:dLbl>
            <c:dLbl>
              <c:idx val="8"/>
              <c:layout>
                <c:manualLayout>
                  <c:x val="0.17384106432404553"/>
                  <c:y val="-2.78981082007257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A2-4BD0-B3CD-2D848FF05950}"/>
                </c:ext>
              </c:extLst>
            </c:dLbl>
            <c:dLbl>
              <c:idx val="9"/>
              <c:layout>
                <c:manualLayout>
                  <c:x val="0.18108444200421409"/>
                  <c:y val="8.05945348020967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A2-4BD0-B3CD-2D848FF05950}"/>
                </c:ext>
              </c:extLst>
            </c:dLbl>
            <c:dLbl>
              <c:idx val="10"/>
              <c:layout>
                <c:manualLayout>
                  <c:x val="0.18832781968438264"/>
                  <c:y val="0.120891802203145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A2-4BD0-B3CD-2D848FF059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'[Spesa agroalimentare_CPS.xlsx]Elaborazioni 1'!$A$21:$A$31</c:f>
              <c:strCache>
                <c:ptCount val="11"/>
                <c:pt idx="0">
                  <c:v>Others</c:v>
                </c:pt>
                <c:pt idx="1">
                  <c:v>Beverage</c:v>
                </c:pt>
                <c:pt idx="2">
                  <c:v>Meat</c:v>
                </c:pt>
                <c:pt idx="3">
                  <c:v>Cereals derivates</c:v>
                </c:pt>
                <c:pt idx="4">
                  <c:v>Fruits</c:v>
                </c:pt>
                <c:pt idx="5">
                  <c:v>Seafood</c:v>
                </c:pt>
                <c:pt idx="6">
                  <c:v>Milk and Dairy</c:v>
                </c:pt>
                <c:pt idx="7">
                  <c:v>Oils and vegetable fats</c:v>
                </c:pt>
                <c:pt idx="8">
                  <c:v>Vegetables</c:v>
                </c:pt>
                <c:pt idx="9">
                  <c:v>Cured meat</c:v>
                </c:pt>
                <c:pt idx="10">
                  <c:v>Fresh eggs</c:v>
                </c:pt>
              </c:strCache>
            </c:strRef>
          </c:cat>
          <c:val>
            <c:numRef>
              <c:f>'[Spesa agroalimentare_CPS.xlsx]Elaborazioni 1'!$G$21:$G$31</c:f>
              <c:numCache>
                <c:formatCode>_-* #,##0.000_-;\-* #,##0.000_-;_-* "-"??_-;_-@_-</c:formatCode>
                <c:ptCount val="11"/>
                <c:pt idx="0">
                  <c:v>0.13668724780968705</c:v>
                </c:pt>
                <c:pt idx="1">
                  <c:v>9.495824358188687E-2</c:v>
                </c:pt>
                <c:pt idx="2">
                  <c:v>0.11230640405032601</c:v>
                </c:pt>
                <c:pt idx="3">
                  <c:v>0.149542814015306</c:v>
                </c:pt>
                <c:pt idx="4">
                  <c:v>8.9159682449842487E-2</c:v>
                </c:pt>
                <c:pt idx="5">
                  <c:v>8.1629731480679549E-2</c:v>
                </c:pt>
                <c:pt idx="6">
                  <c:v>0.13955515643204286</c:v>
                </c:pt>
                <c:pt idx="7">
                  <c:v>1.9014201583248912E-2</c:v>
                </c:pt>
                <c:pt idx="8">
                  <c:v>0.10214057403839087</c:v>
                </c:pt>
                <c:pt idx="9">
                  <c:v>6.4126574281996321E-2</c:v>
                </c:pt>
                <c:pt idx="10">
                  <c:v>1.0879370687685328E-2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6A2-4BD0-B3CD-2D848FF0595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2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(Corpo)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Fresh fish (tons)  </a:t>
            </a:r>
          </a:p>
        </c:rich>
      </c:tx>
      <c:layout>
        <c:manualLayout>
          <c:xMode val="edge"/>
          <c:yMode val="edge"/>
          <c:x val="0.38121397866698825"/>
          <c:y val="2.7747281258022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Volumi</c:v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 ittici per aquafarm_Paola&amp;Fra_2invio.xlsx] quantità macroprodotti'!$B$1:$F$1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'[dati ittici per aquafarm_Paola&amp;Fra_2invio.xlsx] quantità macroprodotti'!$B$6:$F$6</c:f>
              <c:numCache>
                <c:formatCode>#,##0_);\(#,##0\)</c:formatCode>
                <c:ptCount val="5"/>
                <c:pt idx="0">
                  <c:v>259144</c:v>
                </c:pt>
                <c:pt idx="1">
                  <c:v>266651</c:v>
                </c:pt>
                <c:pt idx="2">
                  <c:v>270851</c:v>
                </c:pt>
                <c:pt idx="3">
                  <c:v>297338</c:v>
                </c:pt>
                <c:pt idx="4">
                  <c:v>265983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5-4D92-BB61-9CA48A85C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510184"/>
        <c:axId val="494509856"/>
      </c:barChart>
      <c:lineChart>
        <c:grouping val="standard"/>
        <c:varyColors val="0"/>
        <c:ser>
          <c:idx val="1"/>
          <c:order val="1"/>
          <c:tx>
            <c:v>Var.% su base annua</c:v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'[dati ittici per aquafarm_Paola&amp;Fra_2invio.xlsx] quantità macroprodotti'!$G$6:$K$6</c:f>
              <c:numCache>
                <c:formatCode>0.0%</c:formatCode>
                <c:ptCount val="5"/>
                <c:pt idx="1">
                  <c:v>2.8968449973759764E-2</c:v>
                </c:pt>
                <c:pt idx="2">
                  <c:v>1.5750925366865304E-2</c:v>
                </c:pt>
                <c:pt idx="3">
                  <c:v>9.7791774813458326E-2</c:v>
                </c:pt>
                <c:pt idx="4">
                  <c:v>-0.10545238079222972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5-4D92-BB61-9CA48A85C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78936"/>
        <c:axId val="390020672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</c:valAx>
      <c:valAx>
        <c:axId val="39002067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8936"/>
        <c:crosses val="max"/>
        <c:crossBetween val="between"/>
      </c:valAx>
      <c:catAx>
        <c:axId val="649278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900206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4">
            <a:alphaModFix amt="47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000" r="4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aseline="0"/>
      </a:pPr>
      <a:endParaRPr lang="it-IT"/>
    </a:p>
  </c:txPr>
  <c:externalData r:id="rId6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5573617813902"/>
          <c:y val="0.15913831394417871"/>
          <c:w val="0.8247290661247989"/>
          <c:h val="0.63467515349127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'[dati ittici per aquafarm_Paola&amp;Fra_4invio.xlsx]Slide 12'!$A$14</c:f>
              <c:strCache>
                <c:ptCount val="1"/>
                <c:pt idx="0">
                  <c:v>Pesce congelato e surgelato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 ittici per aquafarm_Paola&amp;Fra_4invio.xlsx] quantità macroprodotti'!$B$1:$F$1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'[dati ittici per aquafarm_Paola&amp;Fra_4invio.xlsx]Slide 12'!$B$14:$F$14</c:f>
              <c:numCache>
                <c:formatCode>#,##0_);\(#,##0\)</c:formatCode>
                <c:ptCount val="5"/>
                <c:pt idx="0">
                  <c:v>129883</c:v>
                </c:pt>
                <c:pt idx="1">
                  <c:v>137346</c:v>
                </c:pt>
                <c:pt idx="2">
                  <c:v>155673</c:v>
                </c:pt>
                <c:pt idx="3">
                  <c:v>151270</c:v>
                </c:pt>
                <c:pt idx="4">
                  <c:v>139930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3-440A-838A-12C94B2F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510184"/>
        <c:axId val="494509856"/>
      </c:barChart>
      <c:lineChart>
        <c:grouping val="standard"/>
        <c:varyColors val="0"/>
        <c:ser>
          <c:idx val="1"/>
          <c:order val="1"/>
          <c:tx>
            <c:strRef>
              <c:f>'[dati ittici per aquafarm_Paola&amp;Fra_4invio.xlsx]Slide 12'!$A$28</c:f>
              <c:strCache>
                <c:ptCount val="1"/>
                <c:pt idx="0">
                  <c:v>Variazione su base annua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3633681952266268E-3"/>
                  <c:y val="-6.8013806520307146E-17"/>
                </c:manualLayout>
              </c:layout>
              <c:tx>
                <c:rich>
                  <a:bodyPr/>
                  <a:lstStyle/>
                  <a:p>
                    <a:fld id="{251F56FF-F39F-4DB1-BCE8-EBAAFBDEC543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59-46D1-9848-DC0A3A7213CC}"/>
                </c:ext>
              </c:extLst>
            </c:dLbl>
            <c:dLbl>
              <c:idx val="2"/>
              <c:layout>
                <c:manualLayout>
                  <c:x val="5.6315366049879322E-2"/>
                  <c:y val="-3.3388981636060119E-2"/>
                </c:manualLayout>
              </c:layout>
              <c:tx>
                <c:rich>
                  <a:bodyPr/>
                  <a:lstStyle/>
                  <a:p>
                    <a:fld id="{17C9542D-2F2C-4C52-BDFE-7B3D5F2C0759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59-46D1-9848-DC0A3A7213CC}"/>
                </c:ext>
              </c:extLst>
            </c:dLbl>
            <c:dLbl>
              <c:idx val="3"/>
              <c:layout>
                <c:manualLayout>
                  <c:x val="2.145347278090641E-2"/>
                  <c:y val="-4.4518642181413465E-2"/>
                </c:manualLayout>
              </c:layout>
              <c:tx>
                <c:rich>
                  <a:bodyPr/>
                  <a:lstStyle/>
                  <a:p>
                    <a:fld id="{FC20D222-C295-4ABA-9E82-57EBBA2685BA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59-46D1-9848-DC0A3A7213CC}"/>
                </c:ext>
              </c:extLst>
            </c:dLbl>
            <c:dLbl>
              <c:idx val="4"/>
              <c:layout>
                <c:manualLayout>
                  <c:x val="1.8771788683293107E-2"/>
                  <c:y val="-3.3388981636060099E-2"/>
                </c:manualLayout>
              </c:layout>
              <c:tx>
                <c:rich>
                  <a:bodyPr/>
                  <a:lstStyle/>
                  <a:p>
                    <a:fld id="{6F943B33-4A12-4D01-B239-9EBC594478E0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59-46D1-9848-DC0A3A7213CC}"/>
                </c:ext>
              </c:extLst>
            </c:dLbl>
            <c:numFmt formatCode="#,##0.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'[dati ittici per aquafarm_Paola&amp;Fra_4invio.xlsx]Slide 12'!$A$30:$E$30</c:f>
              <c:numCache>
                <c:formatCode>0.0</c:formatCode>
                <c:ptCount val="5"/>
                <c:pt idx="1">
                  <c:v>5.7459405772887902</c:v>
                </c:pt>
                <c:pt idx="2">
                  <c:v>13.343672185575118</c:v>
                </c:pt>
                <c:pt idx="3">
                  <c:v>-2.8283645847385226</c:v>
                </c:pt>
                <c:pt idx="4">
                  <c:v>-7.4965293845441927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03-440A-838A-12C94B2F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78936"/>
        <c:axId val="390020672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</c:valAx>
      <c:valAx>
        <c:axId val="3900206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8936"/>
        <c:crosses val="max"/>
        <c:crossBetween val="between"/>
      </c:valAx>
      <c:catAx>
        <c:axId val="649278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900206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3"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000" r="26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  <c:userShapes r:id="rId6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Canned, Smoked and dried</a:t>
            </a:r>
            <a:r>
              <a:rPr lang="en-US" b="1" baseline="0" dirty="0"/>
              <a:t> seafood </a:t>
            </a:r>
            <a:r>
              <a:rPr lang="en-US" b="1" dirty="0"/>
              <a:t>(tons) </a:t>
            </a:r>
          </a:p>
        </c:rich>
      </c:tx>
      <c:layout>
        <c:manualLayout>
          <c:xMode val="edge"/>
          <c:yMode val="edge"/>
          <c:x val="7.7274278215223091E-2"/>
          <c:y val="4.67589027079088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155511811023622"/>
          <c:y val="0.17204625275151436"/>
          <c:w val="0.8247290661247989"/>
          <c:h val="0.70866774815518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'[dati ittici per aquafarm_Paola&amp;Fra_4invio.xlsx]Slide 12'!$A$15</c:f>
              <c:strCache>
                <c:ptCount val="1"/>
                <c:pt idx="0">
                  <c:v>Pesce conservato, secco, salato e affumicato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 ittici per aquafarm_Paola&amp;Fra_4invio.xlsx] quantità macroprodotti'!$B$1:$F$1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'[dati ittici per aquafarm_Paola&amp;Fra_4invio.xlsx]Slide 12'!$B$15:$F$15</c:f>
              <c:numCache>
                <c:formatCode>#,##0_);\(#,##0\)</c:formatCode>
                <c:ptCount val="5"/>
                <c:pt idx="0">
                  <c:v>159020</c:v>
                </c:pt>
                <c:pt idx="1">
                  <c:v>169202</c:v>
                </c:pt>
                <c:pt idx="2">
                  <c:v>177913</c:v>
                </c:pt>
                <c:pt idx="3">
                  <c:v>172400</c:v>
                </c:pt>
                <c:pt idx="4">
                  <c:v>169458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4-4D2C-8D70-7BB817A29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510184"/>
        <c:axId val="494509856"/>
      </c:barChart>
      <c:lineChart>
        <c:grouping val="standard"/>
        <c:varyColors val="0"/>
        <c:ser>
          <c:idx val="1"/>
          <c:order val="1"/>
          <c:tx>
            <c:strRef>
              <c:f>'[dati ittici per aquafarm_Paola&amp;Fra_4invio.xlsx]Slide 12'!$A$28</c:f>
              <c:strCache>
                <c:ptCount val="1"/>
                <c:pt idx="0">
                  <c:v>Variazione su base annua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tx>
                <c:rich>
                  <a:bodyPr/>
                  <a:lstStyle/>
                  <a:p>
                    <a:fld id="{5EFDCD04-32BD-4A16-ADE8-EAB2D9482CA4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5B-4686-8802-37CE9D8FE5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8B6133-F81C-46C8-A2C8-F20D24F9899F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5B-4686-8802-37CE9D8FE5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7507E1-F614-4272-B6F1-CBCDF9A62F8D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5B-4686-8802-37CE9D8FE5BA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'[dati ittici per aquafarm_Paola&amp;Fra_4invio.xlsx]Slide 12'!$A$31:$E$31</c:f>
              <c:numCache>
                <c:formatCode>0.0</c:formatCode>
                <c:ptCount val="5"/>
                <c:pt idx="1">
                  <c:v>6.402968180103132</c:v>
                </c:pt>
                <c:pt idx="2">
                  <c:v>5.1482842992399611</c:v>
                </c:pt>
                <c:pt idx="3">
                  <c:v>-3.0987055470932421</c:v>
                </c:pt>
                <c:pt idx="4">
                  <c:v>-1.7064965197215776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64-4D2C-8D70-7BB817A29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78936"/>
        <c:axId val="390020672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</c:valAx>
      <c:valAx>
        <c:axId val="3900206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8936"/>
        <c:crosses val="max"/>
        <c:crossBetween val="between"/>
      </c:valAx>
      <c:catAx>
        <c:axId val="649278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900206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3"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000" r="26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it-IT" sz="1600" b="1" baseline="0" dirty="0">
                <a:solidFill>
                  <a:schemeClr val="tx2">
                    <a:lumMod val="75000"/>
                  </a:schemeClr>
                </a:solidFill>
              </a:rPr>
              <a:t> 10 most purchased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seafood</a:t>
            </a:r>
            <a:r>
              <a:rPr lang="it-IT" sz="1600" b="1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products (volume, 2022)</a:t>
            </a:r>
          </a:p>
        </c:rich>
      </c:tx>
      <c:layout>
        <c:manualLayout>
          <c:xMode val="edge"/>
          <c:yMode val="edge"/>
          <c:x val="0.13449276510176378"/>
          <c:y val="2.1495404078674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1817337795055586"/>
          <c:y val="0.15446042510582131"/>
          <c:w val="0.73774313416187609"/>
          <c:h val="0.766347306297695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82F-4EA9-83B4-EA7FDE42F6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F-4EA9-83B4-EA7FDE42F6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2F-4EA9-83B4-EA7FDE42F68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F-4EA9-83B4-EA7FDE42F68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aquafarm_Paola&amp;Fra_2invio.xlsx]2ter) elaborazioni e grafi'!$B$76:$B$85</c:f>
              <c:strCache>
                <c:ptCount val="10"/>
                <c:pt idx="0">
                  <c:v>Canned tuna</c:v>
                </c:pt>
                <c:pt idx="1">
                  <c:v>Frozen cod</c:v>
                </c:pt>
                <c:pt idx="2">
                  <c:v>Fresh sea bream</c:v>
                </c:pt>
                <c:pt idx="3">
                  <c:v>Smoked salmon</c:v>
                </c:pt>
                <c:pt idx="4">
                  <c:v>Fresh salmon</c:v>
                </c:pt>
                <c:pt idx="5">
                  <c:v>Fresh sea bass</c:v>
                </c:pt>
                <c:pt idx="6">
                  <c:v>Fresh prawns</c:v>
                </c:pt>
                <c:pt idx="7">
                  <c:v>Fresh mussels</c:v>
                </c:pt>
                <c:pt idx="8">
                  <c:v>Fresh squid</c:v>
                </c:pt>
                <c:pt idx="9">
                  <c:v>Frozen Shrimp</c:v>
                </c:pt>
              </c:strCache>
            </c:strRef>
          </c:cat>
          <c:val>
            <c:numRef>
              <c:f>'[dati ittici per aquafarm_Paola&amp;Fra_2invio.xlsx]2ter) elaborazioni e grafi'!$G$76:$G$85</c:f>
              <c:numCache>
                <c:formatCode>0.00</c:formatCode>
                <c:ptCount val="10"/>
                <c:pt idx="0">
                  <c:v>0.20727495824433279</c:v>
                </c:pt>
                <c:pt idx="1">
                  <c:v>0.10748195512113054</c:v>
                </c:pt>
                <c:pt idx="2">
                  <c:v>4.4539957696859936E-2</c:v>
                </c:pt>
                <c:pt idx="3">
                  <c:v>3.3322847345451892E-2</c:v>
                </c:pt>
                <c:pt idx="4">
                  <c:v>3.1028675411169489E-2</c:v>
                </c:pt>
                <c:pt idx="5">
                  <c:v>2.933759261415678E-2</c:v>
                </c:pt>
                <c:pt idx="6">
                  <c:v>2.7855070902078831E-2</c:v>
                </c:pt>
                <c:pt idx="7">
                  <c:v>2.7806406648927386E-2</c:v>
                </c:pt>
                <c:pt idx="8">
                  <c:v>2.6833121585898491E-2</c:v>
                </c:pt>
                <c:pt idx="9">
                  <c:v>1.9057269135914046E-2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5-4963-A911-318FC874A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68"/>
        <c:axId val="486363184"/>
        <c:axId val="486364984"/>
      </c:barChart>
      <c:catAx>
        <c:axId val="48636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4984"/>
        <c:crosses val="autoZero"/>
        <c:auto val="1"/>
        <c:lblAlgn val="ctr"/>
        <c:lblOffset val="100"/>
        <c:noMultiLvlLbl val="0"/>
      </c:catAx>
      <c:valAx>
        <c:axId val="486364984"/>
        <c:scaling>
          <c:orientation val="minMax"/>
          <c:max val="0.22000000000000003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31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the 10 most purchased seafood products (var.% 2022-2018)</a:t>
            </a:r>
          </a:p>
        </c:rich>
      </c:tx>
      <c:layout>
        <c:manualLayout>
          <c:xMode val="edge"/>
          <c:yMode val="edge"/>
          <c:x val="0.11214010638050774"/>
          <c:y val="2.4982030254516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9923210926067871E-2"/>
          <c:y val="0.19995008862938238"/>
          <c:w val="0.90812403316842027"/>
          <c:h val="0.726148053273048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30-49D4-A623-1BC94576C7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0-49D4-A623-1BC94576C7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0-49D4-A623-1BC94576C79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09-469F-A3CF-1DFFDF4425E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09-469F-A3CF-1DFFDF4425E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30-49D4-A623-1BC94576C793}"/>
              </c:ext>
            </c:extLst>
          </c:dPt>
          <c:dLbls>
            <c:dLbl>
              <c:idx val="4"/>
              <c:layout>
                <c:manualLayout>
                  <c:x val="8.6616373288628104E-2"/>
                  <c:y val="3.5688793718772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9-469F-A3CF-1DFFDF4425E8}"/>
                </c:ext>
              </c:extLst>
            </c:dLbl>
            <c:dLbl>
              <c:idx val="7"/>
              <c:layout>
                <c:manualLayout>
                  <c:x val="8.10282201732327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09-469F-A3CF-1DFFDF4425E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aquafarm_Paola&amp;Fra_2invio.xlsx]2ter) elaborazioni e grafi'!$B$112:$B$121</c:f>
              <c:strCache>
                <c:ptCount val="10"/>
                <c:pt idx="0">
                  <c:v>Canned tuna</c:v>
                </c:pt>
                <c:pt idx="1">
                  <c:v>Frozen cod</c:v>
                </c:pt>
                <c:pt idx="2">
                  <c:v>Fresh sea bream</c:v>
                </c:pt>
                <c:pt idx="3">
                  <c:v>Smoked salmon</c:v>
                </c:pt>
                <c:pt idx="4">
                  <c:v>Fresh salmon</c:v>
                </c:pt>
                <c:pt idx="5">
                  <c:v>Fresh sea bass</c:v>
                </c:pt>
                <c:pt idx="6">
                  <c:v>Fresh prawns</c:v>
                </c:pt>
                <c:pt idx="7">
                  <c:v>Fresh mussels</c:v>
                </c:pt>
                <c:pt idx="8">
                  <c:v>Fresh squid</c:v>
                </c:pt>
                <c:pt idx="9">
                  <c:v>Frozen Shrimp</c:v>
                </c:pt>
              </c:strCache>
            </c:strRef>
          </c:cat>
          <c:val>
            <c:numRef>
              <c:f>'[dati ittici per aquafarm_Paola&amp;Fra_2invio.xlsx]2ter) elaborazioni e grafi'!$G$112:$G$121</c:f>
              <c:numCache>
                <c:formatCode>0.00</c:formatCode>
                <c:ptCount val="10"/>
                <c:pt idx="0">
                  <c:v>4.2136353309215467E-2</c:v>
                </c:pt>
                <c:pt idx="1">
                  <c:v>0.11860359952970968</c:v>
                </c:pt>
                <c:pt idx="2">
                  <c:v>4.3997229804049375E-2</c:v>
                </c:pt>
                <c:pt idx="3">
                  <c:v>0.36618212911500642</c:v>
                </c:pt>
                <c:pt idx="4">
                  <c:v>-0.11575037147102527</c:v>
                </c:pt>
                <c:pt idx="5">
                  <c:v>7.3108709472345837E-2</c:v>
                </c:pt>
                <c:pt idx="6">
                  <c:v>0.15860623147545724</c:v>
                </c:pt>
                <c:pt idx="7">
                  <c:v>-0.11254714887952075</c:v>
                </c:pt>
                <c:pt idx="8">
                  <c:v>0.48081718779973143</c:v>
                </c:pt>
                <c:pt idx="9">
                  <c:v>0.19548626253815962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9-469F-A3CF-1DFFDF442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68"/>
        <c:axId val="486363184"/>
        <c:axId val="486364984"/>
      </c:barChart>
      <c:catAx>
        <c:axId val="48636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4984"/>
        <c:crosses val="autoZero"/>
        <c:auto val="1"/>
        <c:lblAlgn val="ctr"/>
        <c:lblOffset val="100"/>
        <c:noMultiLvlLbl val="0"/>
      </c:catAx>
      <c:valAx>
        <c:axId val="486364984"/>
        <c:scaling>
          <c:orientation val="minMax"/>
          <c:max val="0.5"/>
          <c:min val="-0.1500000000000000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31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it-IT" sz="1600" b="1" baseline="0" dirty="0">
                <a:solidFill>
                  <a:schemeClr val="tx2">
                    <a:lumMod val="75000"/>
                  </a:schemeClr>
                </a:solidFill>
              </a:rPr>
              <a:t> 15 most purchased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fresh products (2022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1711521134485055"/>
          <c:y val="2.223519958645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aquafarm_Paola&amp;Fra_2invio.xlsx]2ter) elaborazioni e grafi'!$B$170:$B$184</c:f>
              <c:strCache>
                <c:ptCount val="15"/>
                <c:pt idx="0">
                  <c:v>  sea bream</c:v>
                </c:pt>
                <c:pt idx="1">
                  <c:v>  salmon</c:v>
                </c:pt>
                <c:pt idx="2">
                  <c:v>  sea bass</c:v>
                </c:pt>
                <c:pt idx="3">
                  <c:v>  prawns</c:v>
                </c:pt>
                <c:pt idx="4">
                  <c:v>  mussels</c:v>
                </c:pt>
                <c:pt idx="5">
                  <c:v>  squid</c:v>
                </c:pt>
                <c:pt idx="6">
                  <c:v>  anchovies</c:v>
                </c:pt>
                <c:pt idx="7">
                  <c:v>  swordfish</c:v>
                </c:pt>
                <c:pt idx="8">
                  <c:v>  clams</c:v>
                </c:pt>
                <c:pt idx="9">
                  <c:v>  cod/hake</c:v>
                </c:pt>
                <c:pt idx="10">
                  <c:v>  octopuses</c:v>
                </c:pt>
                <c:pt idx="11">
                  <c:v>  cuttlefish</c:v>
                </c:pt>
                <c:pt idx="12">
                  <c:v>  salmon trout</c:v>
                </c:pt>
                <c:pt idx="13">
                  <c:v>  mackerel</c:v>
                </c:pt>
                <c:pt idx="14">
                  <c:v>  sole</c:v>
                </c:pt>
              </c:strCache>
            </c:strRef>
          </c:cat>
          <c:val>
            <c:numRef>
              <c:f>'[dati ittici per aquafarm_Paola&amp;Fra_2invio.xlsx]2ter) elaborazioni e grafi'!$G$170:$G$184</c:f>
              <c:numCache>
                <c:formatCode>#,##0.00</c:formatCode>
                <c:ptCount val="15"/>
                <c:pt idx="0">
                  <c:v>9.8890964097181483E-2</c:v>
                </c:pt>
                <c:pt idx="1">
                  <c:v>6.8892198931868001E-2</c:v>
                </c:pt>
                <c:pt idx="2">
                  <c:v>6.5137529713209644E-2</c:v>
                </c:pt>
                <c:pt idx="3">
                  <c:v>6.1845923501991168E-2</c:v>
                </c:pt>
                <c:pt idx="4">
                  <c:v>6.1737875466921867E-2</c:v>
                </c:pt>
                <c:pt idx="5">
                  <c:v>5.9576914765535761E-2</c:v>
                </c:pt>
                <c:pt idx="6">
                  <c:v>4.0560460593338066E-2</c:v>
                </c:pt>
                <c:pt idx="7">
                  <c:v>3.8106226653906707E-2</c:v>
                </c:pt>
                <c:pt idx="8">
                  <c:v>3.664757818047109E-2</c:v>
                </c:pt>
                <c:pt idx="9">
                  <c:v>3.4988269070478188E-2</c:v>
                </c:pt>
                <c:pt idx="10">
                  <c:v>3.3491032013089249E-2</c:v>
                </c:pt>
                <c:pt idx="11">
                  <c:v>2.6448615441607756E-2</c:v>
                </c:pt>
                <c:pt idx="12">
                  <c:v>2.3623931096224494E-2</c:v>
                </c:pt>
                <c:pt idx="13">
                  <c:v>1.7333991911832804E-2</c:v>
                </c:pt>
                <c:pt idx="14">
                  <c:v>1.4466860124100886E-2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D-4FB3-9A04-534B1AE6C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68"/>
        <c:axId val="486363184"/>
        <c:axId val="486364984"/>
      </c:barChart>
      <c:catAx>
        <c:axId val="48636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4984"/>
        <c:crosses val="autoZero"/>
        <c:auto val="1"/>
        <c:lblAlgn val="ctr"/>
        <c:lblOffset val="100"/>
        <c:noMultiLvlLbl val="0"/>
      </c:catAx>
      <c:valAx>
        <c:axId val="486364984"/>
        <c:scaling>
          <c:orientation val="minMax"/>
          <c:max val="0.120000000000000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31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the 15 most purchased fresh products (var.% 2022-2018)</a:t>
            </a:r>
          </a:p>
        </c:rich>
      </c:tx>
      <c:layout>
        <c:manualLayout>
          <c:xMode val="edge"/>
          <c:yMode val="edge"/>
          <c:x val="0.11493422919788003"/>
          <c:y val="1.9244808254389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0615426802992893E-2"/>
          <c:y val="0.16931639276645233"/>
          <c:w val="0.85613475809237172"/>
          <c:h val="0.778031360537764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B6-4F53-8302-D8035798CB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B6-4F53-8302-D8035798CBA2}"/>
              </c:ext>
            </c:extLst>
          </c:dPt>
          <c:dLbls>
            <c:dLbl>
              <c:idx val="1"/>
              <c:layout>
                <c:manualLayout>
                  <c:x val="-0.23190813428287935"/>
                  <c:y val="7.00439553489574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B6-4F53-8302-D8035798CBA2}"/>
                </c:ext>
              </c:extLst>
            </c:dLbl>
            <c:dLbl>
              <c:idx val="4"/>
              <c:layout>
                <c:manualLayout>
                  <c:x val="-0.22073182805208863"/>
                  <c:y val="2.258753800879176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6-4F53-8302-D8035798CBA2}"/>
                </c:ext>
              </c:extLst>
            </c:dLbl>
            <c:dLbl>
              <c:idx val="6"/>
              <c:layout>
                <c:manualLayout>
                  <c:x val="-0.2905839620005587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B6-4F53-8302-D8035798CBA2}"/>
                </c:ext>
              </c:extLst>
            </c:dLbl>
            <c:dLbl>
              <c:idx val="7"/>
              <c:layout>
                <c:manualLayout>
                  <c:x val="-0.1145571388656049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B6-4F53-8302-D8035798CBA2}"/>
                </c:ext>
              </c:extLst>
            </c:dLbl>
            <c:dLbl>
              <c:idx val="9"/>
              <c:layout>
                <c:manualLayout>
                  <c:x val="-0.12852752165409331"/>
                  <c:y val="1.05181420238375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B6-4F53-8302-D8035798CBA2}"/>
                </c:ext>
              </c:extLst>
            </c:dLbl>
            <c:dLbl>
              <c:idx val="13"/>
              <c:layout>
                <c:manualLayout>
                  <c:x val="-0.2430846605196982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B6-4F53-8302-D8035798CBA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aquafarm_Paola&amp;Fra_2invio.xlsx]2ter) elaborazioni e grafi'!$B$114,'[dati ittici per aquafarm_Paola&amp;Fra_2invio.xlsx]2ter) elaborazioni e grafi'!$B$116,'[dati ittici per aquafarm_Paola&amp;Fra_2invio.xlsx]2ter) elaborazioni e grafi'!$B$117,'[dati ittici per aquafarm_Paola&amp;Fra_2invio.xlsx]2ter) elaborazioni e grafi'!$B$118,'[dati ittici per aquafarm_Paola&amp;Fra_2invio.xlsx]2ter) elaborazioni e grafi'!$B$119,'[dati ittici per aquafarm_Paola&amp;Fra_2invio.xlsx]2ter) elaborazioni e grafi'!$B$120,'[dati ittici per aquafarm_Paola&amp;Fra_2invio.xlsx]2ter) elaborazioni e grafi'!$B$122,'[dati ittici per aquafarm_Paola&amp;Fra_2invio.xlsx]2ter) elaborazioni e grafi'!$B$123,'[dati ittici per aquafarm_Paola&amp;Fra_2invio.xlsx]2ter) elaborazioni e grafi'!$B$124,'[dati ittici per aquafarm_Paola&amp;Fra_2invio.xlsx]2ter) elaborazioni e grafi'!$B$125,'[dati ittici per aquafarm_Paola&amp;Fra_2invio.xlsx]2ter) elaborazioni e grafi'!$B$126,'[dati ittici per aquafarm_Paola&amp;Fra_2invio.xlsx]2ter) elaborazioni e grafi'!$B$129,'[dati ittici per aquafarm_Paola&amp;Fra_2invio.xlsx]2ter) elaborazioni e grafi'!$B$130,'[dati ittici per aquafarm_Paola&amp;Fra_2invio.xlsx]2ter) elaborazioni e grafi'!$B$131,'[dati ittici per aquafarm_Paola&amp;Fra_2invio.xlsx]2ter) elaborazioni e grafi'!$B$133</c:f>
              <c:strCache>
                <c:ptCount val="15"/>
                <c:pt idx="0">
                  <c:v>Fresh sea bream</c:v>
                </c:pt>
                <c:pt idx="1">
                  <c:v>Fresh salmon</c:v>
                </c:pt>
                <c:pt idx="2">
                  <c:v>Fresh sea bass</c:v>
                </c:pt>
                <c:pt idx="3">
                  <c:v>Fresh prawns</c:v>
                </c:pt>
                <c:pt idx="4">
                  <c:v>Fresh mussels</c:v>
                </c:pt>
                <c:pt idx="5">
                  <c:v>Fresh squid</c:v>
                </c:pt>
                <c:pt idx="6">
                  <c:v>Fresh anchovies</c:v>
                </c:pt>
                <c:pt idx="7">
                  <c:v>Fresh swordfish</c:v>
                </c:pt>
                <c:pt idx="8">
                  <c:v>Fresh clams</c:v>
                </c:pt>
                <c:pt idx="9">
                  <c:v>Fresh cod/hake</c:v>
                </c:pt>
                <c:pt idx="10">
                  <c:v>Fresh octopuses</c:v>
                </c:pt>
                <c:pt idx="11">
                  <c:v>Fresh cuttlefish</c:v>
                </c:pt>
                <c:pt idx="12">
                  <c:v>Fresh salmon trout</c:v>
                </c:pt>
                <c:pt idx="13">
                  <c:v>Fresh mackerel</c:v>
                </c:pt>
                <c:pt idx="14">
                  <c:v>Fresh sole</c:v>
                </c:pt>
              </c:strCache>
            </c:strRef>
          </c:cat>
          <c:val>
            <c:numRef>
              <c:f>'[dati ittici per aquafarm_Paola&amp;Fra_2invio.xlsx]2ter) elaborazioni e grafi'!$G$114,'[dati ittici per aquafarm_Paola&amp;Fra_2invio.xlsx]2ter) elaborazioni e grafi'!$G$116,'[dati ittici per aquafarm_Paola&amp;Fra_2invio.xlsx]2ter) elaborazioni e grafi'!$G$117,'[dati ittici per aquafarm_Paola&amp;Fra_2invio.xlsx]2ter) elaborazioni e grafi'!$G$118,'[dati ittici per aquafarm_Paola&amp;Fra_2invio.xlsx]2ter) elaborazioni e grafi'!$G$119,'[dati ittici per aquafarm_Paola&amp;Fra_2invio.xlsx]2ter) elaborazioni e grafi'!$G$120,'[dati ittici per aquafarm_Paola&amp;Fra_2invio.xlsx]2ter) elaborazioni e grafi'!$G$122,'[dati ittici per aquafarm_Paola&amp;Fra_2invio.xlsx]2ter) elaborazioni e grafi'!$G$123,'[dati ittici per aquafarm_Paola&amp;Fra_2invio.xlsx]2ter) elaborazioni e grafi'!$G$124,'[dati ittici per aquafarm_Paola&amp;Fra_2invio.xlsx]2ter) elaborazioni e grafi'!$G$125,'[dati ittici per aquafarm_Paola&amp;Fra_2invio.xlsx]2ter) elaborazioni e grafi'!$G$126,'[dati ittici per aquafarm_Paola&amp;Fra_2invio.xlsx]2ter) elaborazioni e grafi'!$G$129,'[dati ittici per aquafarm_Paola&amp;Fra_2invio.xlsx]2ter) elaborazioni e grafi'!$G$130,'[dati ittici per aquafarm_Paola&amp;Fra_2invio.xlsx]2ter) elaborazioni e grafi'!$G$131,'[dati ittici per aquafarm_Paola&amp;Fra_2invio.xlsx]2ter) elaborazioni e grafi'!$G$133</c:f>
              <c:numCache>
                <c:formatCode>0.00</c:formatCode>
                <c:ptCount val="15"/>
                <c:pt idx="0">
                  <c:v>4.3997229804049375E-2</c:v>
                </c:pt>
                <c:pt idx="1">
                  <c:v>-0.11575037147102527</c:v>
                </c:pt>
                <c:pt idx="2">
                  <c:v>7.3108709472345837E-2</c:v>
                </c:pt>
                <c:pt idx="3">
                  <c:v>0.15860623147545724</c:v>
                </c:pt>
                <c:pt idx="4">
                  <c:v>-0.11254714887952075</c:v>
                </c:pt>
                <c:pt idx="5">
                  <c:v>0.48081718779973143</c:v>
                </c:pt>
                <c:pt idx="6">
                  <c:v>-0.17876396593483865</c:v>
                </c:pt>
                <c:pt idx="7">
                  <c:v>-2.3920134427201738E-2</c:v>
                </c:pt>
                <c:pt idx="8">
                  <c:v>0.1284458174904943</c:v>
                </c:pt>
                <c:pt idx="9">
                  <c:v>-3.6859995751009136E-2</c:v>
                </c:pt>
                <c:pt idx="10">
                  <c:v>0.35588189345414778</c:v>
                </c:pt>
                <c:pt idx="11">
                  <c:v>0.35374284021331226</c:v>
                </c:pt>
                <c:pt idx="12">
                  <c:v>6.9158225637443241E-2</c:v>
                </c:pt>
                <c:pt idx="13">
                  <c:v>-0.13298591005597374</c:v>
                </c:pt>
                <c:pt idx="14">
                  <c:v>-0.35071007966747486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B6-4F53-8302-D8035798C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68"/>
        <c:axId val="486363184"/>
        <c:axId val="486364984"/>
      </c:barChart>
      <c:catAx>
        <c:axId val="48636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4984"/>
        <c:crosses val="autoZero"/>
        <c:auto val="1"/>
        <c:lblAlgn val="ctr"/>
        <c:lblOffset val="100"/>
        <c:noMultiLvlLbl val="0"/>
      </c:catAx>
      <c:valAx>
        <c:axId val="486364984"/>
        <c:scaling>
          <c:orientation val="minMax"/>
          <c:max val="0.60000000000000009"/>
          <c:min val="-0.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31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it-IT" sz="1600" b="1" baseline="0" dirty="0">
                <a:solidFill>
                  <a:schemeClr val="tx2">
                    <a:lumMod val="75000"/>
                  </a:schemeClr>
                </a:solidFill>
              </a:rPr>
              <a:t> 10 most purchased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processed products (2022)</a:t>
            </a:r>
          </a:p>
        </c:rich>
      </c:tx>
      <c:layout>
        <c:manualLayout>
          <c:xMode val="edge"/>
          <c:yMode val="edge"/>
          <c:x val="0.11214015264018234"/>
          <c:y val="2.4982155603140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aquafarm_Paola&amp;Fra_2invio.xlsx]2ter) elaborazioni e grafi'!$B$223:$B$232</c:f>
              <c:strCache>
                <c:ptCount val="10"/>
                <c:pt idx="0">
                  <c:v>Canned tuna</c:v>
                </c:pt>
                <c:pt idx="1">
                  <c:v>Frozen cod/hake</c:v>
                </c:pt>
                <c:pt idx="2">
                  <c:v>Smoked salmon</c:v>
                </c:pt>
                <c:pt idx="3">
                  <c:v>Frozen Shrimp</c:v>
                </c:pt>
                <c:pt idx="4">
                  <c:v>Canned anchovies</c:v>
                </c:pt>
                <c:pt idx="5">
                  <c:v>Cod and stockfish</c:v>
                </c:pt>
                <c:pt idx="6">
                  <c:v>Frozen plaice</c:v>
                </c:pt>
                <c:pt idx="7">
                  <c:v>Canned mackerel</c:v>
                </c:pt>
                <c:pt idx="8">
                  <c:v>Frozen mussels</c:v>
                </c:pt>
                <c:pt idx="9">
                  <c:v>Frozen squid</c:v>
                </c:pt>
              </c:strCache>
            </c:strRef>
          </c:cat>
          <c:val>
            <c:numRef>
              <c:f>'[dati ittici per aquafarm_Paola&amp;Fra_2invio.xlsx]2ter) elaborazioni e grafi'!$G$223:$G$232</c:f>
              <c:numCache>
                <c:formatCode>#,##0.0</c:formatCode>
                <c:ptCount val="10"/>
                <c:pt idx="0">
                  <c:v>0.37713414730557482</c:v>
                </c:pt>
                <c:pt idx="1">
                  <c:v>0.19556204878141334</c:v>
                </c:pt>
                <c:pt idx="2">
                  <c:v>6.0630496447172444E-2</c:v>
                </c:pt>
                <c:pt idx="3">
                  <c:v>3.4674458537696025E-2</c:v>
                </c:pt>
                <c:pt idx="4">
                  <c:v>2.2964515996420291E-2</c:v>
                </c:pt>
                <c:pt idx="5">
                  <c:v>2.1933610981984462E-2</c:v>
                </c:pt>
                <c:pt idx="6">
                  <c:v>1.26744395639841E-2</c:v>
                </c:pt>
                <c:pt idx="7">
                  <c:v>9.1674651437100557E-3</c:v>
                </c:pt>
                <c:pt idx="8">
                  <c:v>5.7427101417652513E-3</c:v>
                </c:pt>
                <c:pt idx="9">
                  <c:v>4.787699975017946E-3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9-4492-9F9F-42293C84F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68"/>
        <c:axId val="486363184"/>
        <c:axId val="486364984"/>
      </c:barChart>
      <c:catAx>
        <c:axId val="48636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4984"/>
        <c:crosses val="autoZero"/>
        <c:auto val="1"/>
        <c:lblAlgn val="ctr"/>
        <c:lblOffset val="100"/>
        <c:noMultiLvlLbl val="0"/>
      </c:catAx>
      <c:valAx>
        <c:axId val="486364984"/>
        <c:scaling>
          <c:orientation val="minMax"/>
          <c:max val="0.4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31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the 10 most purchased processed products  (var.% 2022-2018)</a:t>
            </a:r>
          </a:p>
        </c:rich>
      </c:tx>
      <c:layout>
        <c:manualLayout>
          <c:xMode val="edge"/>
          <c:yMode val="edge"/>
          <c:x val="0.1121400869667411"/>
          <c:y val="1.1042735165004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0.35484772282760546"/>
                  <c:y val="6.5428699313164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6-4513-8D41-0BBE5205EF22}"/>
                </c:ext>
              </c:extLst>
            </c:dLbl>
            <c:dLbl>
              <c:idx val="6"/>
              <c:layout>
                <c:manualLayout>
                  <c:x val="-0.36322995250069851"/>
                  <c:y val="-3.5688793718772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96-4513-8D41-0BBE5205EF22}"/>
                </c:ext>
              </c:extLst>
            </c:dLbl>
            <c:dLbl>
              <c:idx val="8"/>
              <c:layout>
                <c:manualLayout>
                  <c:x val="-0.2794076557697681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96-4513-8D41-0BBE5205EF22}"/>
                </c:ext>
              </c:extLst>
            </c:dLbl>
            <c:dLbl>
              <c:idx val="9"/>
              <c:layout>
                <c:manualLayout>
                  <c:x val="-0.117351215423302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96-4513-8D41-0BBE5205EF2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aquafarm_Paola&amp;Fra_2invio.xlsx]2ter) elaborazioni e grafi'!$B$112,'[dati ittici per aquafarm_Paola&amp;Fra_2invio.xlsx]2ter) elaborazioni e grafi'!$B$113,'[dati ittici per aquafarm_Paola&amp;Fra_2invio.xlsx]2ter) elaborazioni e grafi'!$B$115,'[dati ittici per aquafarm_Paola&amp;Fra_2invio.xlsx]2ter) elaborazioni e grafi'!$B$121,'[dati ittici per aquafarm_Paola&amp;Fra_2invio.xlsx]2ter) elaborazioni e grafi'!$B$127,'[dati ittici per aquafarm_Paola&amp;Fra_2invio.xlsx]2ter) elaborazioni e grafi'!$B$128,'[dati ittici per aquafarm_Paola&amp;Fra_2invio.xlsx]2ter) elaborazioni e grafi'!$B$132,'[dati ittici per aquafarm_Paola&amp;Fra_2invio.xlsx]2ter) elaborazioni e grafi'!$B$135,'[dati ittici per aquafarm_Paola&amp;Fra_2invio.xlsx]2ter) elaborazioni e grafi'!$B$138,'[dati ittici per aquafarm_Paola&amp;Fra_2invio.xlsx]2ter) elaborazioni e grafi'!$B$140</c:f>
              <c:strCache>
                <c:ptCount val="10"/>
                <c:pt idx="0">
                  <c:v>Canned tuna</c:v>
                </c:pt>
                <c:pt idx="1">
                  <c:v>Frozen cod</c:v>
                </c:pt>
                <c:pt idx="2">
                  <c:v>Smoked salmon</c:v>
                </c:pt>
                <c:pt idx="3">
                  <c:v>Frozen Shrimp</c:v>
                </c:pt>
                <c:pt idx="4">
                  <c:v>Canned anchovies</c:v>
                </c:pt>
                <c:pt idx="5">
                  <c:v>Cod and stockfish</c:v>
                </c:pt>
                <c:pt idx="6">
                  <c:v>Frozen/frozen plaice</c:v>
                </c:pt>
                <c:pt idx="7">
                  <c:v>Canned mackerel</c:v>
                </c:pt>
                <c:pt idx="8">
                  <c:v>Frozen/frozen mussels</c:v>
                </c:pt>
                <c:pt idx="9">
                  <c:v>Frozen/frozen squid</c:v>
                </c:pt>
              </c:strCache>
            </c:strRef>
          </c:cat>
          <c:val>
            <c:numRef>
              <c:f>'[dati ittici per aquafarm_Paola&amp;Fra_2invio.xlsx]2ter) elaborazioni e grafi'!$G$112,'[dati ittici per aquafarm_Paola&amp;Fra_2invio.xlsx]2ter) elaborazioni e grafi'!$G$113,'[dati ittici per aquafarm_Paola&amp;Fra_2invio.xlsx]2ter) elaborazioni e grafi'!$G$115,'[dati ittici per aquafarm_Paola&amp;Fra_2invio.xlsx]2ter) elaborazioni e grafi'!$G$121,'[dati ittici per aquafarm_Paola&amp;Fra_2invio.xlsx]2ter) elaborazioni e grafi'!$G$127,'[dati ittici per aquafarm_Paola&amp;Fra_2invio.xlsx]2ter) elaborazioni e grafi'!$G$128,'[dati ittici per aquafarm_Paola&amp;Fra_2invio.xlsx]2ter) elaborazioni e grafi'!$G$132,'[dati ittici per aquafarm_Paola&amp;Fra_2invio.xlsx]2ter) elaborazioni e grafi'!$G$135,'[dati ittici per aquafarm_Paola&amp;Fra_2invio.xlsx]2ter) elaborazioni e grafi'!$G$138,'[dati ittici per aquafarm_Paola&amp;Fra_2invio.xlsx]2ter) elaborazioni e grafi'!$G$140</c:f>
              <c:numCache>
                <c:formatCode>0.00</c:formatCode>
                <c:ptCount val="10"/>
                <c:pt idx="0">
                  <c:v>4.2136353309215467E-2</c:v>
                </c:pt>
                <c:pt idx="1">
                  <c:v>0.11860359952970968</c:v>
                </c:pt>
                <c:pt idx="2">
                  <c:v>0.36618212911500642</c:v>
                </c:pt>
                <c:pt idx="3">
                  <c:v>0.19548626253815962</c:v>
                </c:pt>
                <c:pt idx="4">
                  <c:v>6.2161766856808541E-2</c:v>
                </c:pt>
                <c:pt idx="5">
                  <c:v>-0.16534296028880865</c:v>
                </c:pt>
                <c:pt idx="6">
                  <c:v>-0.18070318887980377</c:v>
                </c:pt>
                <c:pt idx="7">
                  <c:v>8.0909768829231912E-2</c:v>
                </c:pt>
                <c:pt idx="8">
                  <c:v>-0.11630170316301704</c:v>
                </c:pt>
                <c:pt idx="9">
                  <c:v>-1.6883116883116882E-2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96-4513-8D41-0BBE5205E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68"/>
        <c:axId val="486363184"/>
        <c:axId val="486364984"/>
      </c:barChart>
      <c:catAx>
        <c:axId val="486363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4984"/>
        <c:crosses val="autoZero"/>
        <c:auto val="1"/>
        <c:lblAlgn val="ctr"/>
        <c:lblOffset val="100"/>
        <c:noMultiLvlLbl val="0"/>
      </c:catAx>
      <c:valAx>
        <c:axId val="486364984"/>
        <c:scaling>
          <c:orientation val="minMax"/>
          <c:max val="0.4"/>
          <c:min val="-0.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3631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otal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seafood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volume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purchases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by consumer</a:t>
            </a:r>
            <a:r>
              <a:rPr lang="it-IT" sz="1600" b="1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baseline="0" dirty="0" err="1">
                <a:solidFill>
                  <a:schemeClr val="tx2">
                    <a:lumMod val="75000"/>
                  </a:schemeClr>
                </a:solidFill>
              </a:rPr>
              <a:t>profile</a:t>
            </a:r>
            <a:endParaRPr lang="it-IT" sz="1600" b="1" baseline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 sz="1200" b="1"/>
            </a:pPr>
            <a:endParaRPr lang="it-IT" sz="1200" b="1" dirty="0"/>
          </a:p>
        </c:rich>
      </c:tx>
      <c:layout>
        <c:manualLayout>
          <c:xMode val="edge"/>
          <c:yMode val="edge"/>
          <c:x val="0.160658677298428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8269080771683197"/>
          <c:y val="0.14383248968878889"/>
          <c:w val="0.67587793051292322"/>
          <c:h val="0.70928337082864645"/>
        </c:manualLayout>
      </c:layout>
      <c:barChart>
        <c:barDir val="bar"/>
        <c:grouping val="clustered"/>
        <c:varyColors val="0"/>
        <c:ser>
          <c:idx val="0"/>
          <c:order val="0"/>
          <c:tx>
            <c:v>Var. % 22/21</c:v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Dinamiche'!$B$3:$B$13</c:f>
              <c:strCache>
                <c:ptCount val="11"/>
                <c:pt idx="0">
                  <c:v>Total seafood</c:v>
                </c:pt>
                <c:pt idx="1">
                  <c:v>Single component families</c:v>
                </c:pt>
                <c:pt idx="2">
                  <c:v>Families with 2 comp.</c:v>
                </c:pt>
                <c:pt idx="3">
                  <c:v>Families with 3 comp.</c:v>
                </c:pt>
                <c:pt idx="4">
                  <c:v>Families with 4 comp.</c:v>
                </c:pt>
                <c:pt idx="5">
                  <c:v>Families with 5 comp.</c:v>
                </c:pt>
                <c:pt idx="6">
                  <c:v>Purchasing manager up to 34 years of age</c:v>
                </c:pt>
                <c:pt idx="7">
                  <c:v>Purchasing manager from 35 to 44 years old</c:v>
                </c:pt>
                <c:pt idx="8">
                  <c:v>Purchasing manager from 45 to 54 years old</c:v>
                </c:pt>
                <c:pt idx="9">
                  <c:v>Purchasing manager from 55 to 64 years old</c:v>
                </c:pt>
                <c:pt idx="10">
                  <c:v>Purchasing manager over 64 years old</c:v>
                </c:pt>
              </c:strCache>
            </c:strRef>
          </c:cat>
          <c:val>
            <c:numRef>
              <c:f>'[dati ittici per aquafarm_Paola&amp;Fra_3invio.xlsx]3bis) Dinamiche'!$P$3:$P$13</c:f>
              <c:numCache>
                <c:formatCode>_-* #,##0.0_-;\-* #,##0.0_-;_-* "-"??_-;_-@_-</c:formatCode>
                <c:ptCount val="11"/>
                <c:pt idx="0">
                  <c:v>-7.3488586298405174</c:v>
                </c:pt>
                <c:pt idx="1">
                  <c:v>-7.7079092268052856</c:v>
                </c:pt>
                <c:pt idx="2">
                  <c:v>-5.7176042158011393</c:v>
                </c:pt>
                <c:pt idx="3">
                  <c:v>-7.5728086122696325</c:v>
                </c:pt>
                <c:pt idx="4">
                  <c:v>-6.8015968805124869</c:v>
                </c:pt>
                <c:pt idx="5">
                  <c:v>-14.398334425002341</c:v>
                </c:pt>
                <c:pt idx="6">
                  <c:v>-9.9451705231214866</c:v>
                </c:pt>
                <c:pt idx="7">
                  <c:v>-8.1019328544081013</c:v>
                </c:pt>
                <c:pt idx="8">
                  <c:v>-7.8026912453287247</c:v>
                </c:pt>
                <c:pt idx="9">
                  <c:v>-3.3397533090193834</c:v>
                </c:pt>
                <c:pt idx="10">
                  <c:v>-8.3274161357181242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1-4369-B41A-6098ECA284B2}"/>
            </c:ext>
          </c:extLst>
        </c:ser>
        <c:ser>
          <c:idx val="1"/>
          <c:order val="1"/>
          <c:tx>
            <c:v>Var.% 22/18</c:v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Dinamiche'!$B$3:$B$13</c:f>
              <c:strCache>
                <c:ptCount val="11"/>
                <c:pt idx="0">
                  <c:v>Total seafood</c:v>
                </c:pt>
                <c:pt idx="1">
                  <c:v>Single component families</c:v>
                </c:pt>
                <c:pt idx="2">
                  <c:v>Families with 2 comp.</c:v>
                </c:pt>
                <c:pt idx="3">
                  <c:v>Families with 3 comp.</c:v>
                </c:pt>
                <c:pt idx="4">
                  <c:v>Families with 4 comp.</c:v>
                </c:pt>
                <c:pt idx="5">
                  <c:v>Families with 5 comp.</c:v>
                </c:pt>
                <c:pt idx="6">
                  <c:v>Purchasing manager up to 34 years of age</c:v>
                </c:pt>
                <c:pt idx="7">
                  <c:v>Purchasing manager from 35 to 44 years old</c:v>
                </c:pt>
                <c:pt idx="8">
                  <c:v>Purchasing manager from 45 to 54 years old</c:v>
                </c:pt>
                <c:pt idx="9">
                  <c:v>Purchasing manager from 55 to 64 years old</c:v>
                </c:pt>
                <c:pt idx="10">
                  <c:v>Purchasing manager over 64 years old</c:v>
                </c:pt>
              </c:strCache>
            </c:strRef>
          </c:cat>
          <c:val>
            <c:numRef>
              <c:f>'[dati ittici per aquafarm_Paola&amp;Fra_3invio.xlsx]3bis) Dinamiche'!$Q$3:$Q$13</c:f>
              <c:numCache>
                <c:formatCode>_-* #,##0.0_-;\-* #,##0.0_-;_-* "-"??_-;_-@_-</c:formatCode>
                <c:ptCount val="11"/>
                <c:pt idx="0">
                  <c:v>4.9857037808801064</c:v>
                </c:pt>
                <c:pt idx="1">
                  <c:v>14.879054502613394</c:v>
                </c:pt>
                <c:pt idx="2">
                  <c:v>7.6867820253619197</c:v>
                </c:pt>
                <c:pt idx="3">
                  <c:v>1.2788463040794962</c:v>
                </c:pt>
                <c:pt idx="4">
                  <c:v>0.40608933965472405</c:v>
                </c:pt>
                <c:pt idx="5">
                  <c:v>-9.6335259544623888</c:v>
                </c:pt>
                <c:pt idx="6">
                  <c:v>1.5535377496062686</c:v>
                </c:pt>
                <c:pt idx="7">
                  <c:v>-1.3119356300496259</c:v>
                </c:pt>
                <c:pt idx="8">
                  <c:v>5.874819777796624</c:v>
                </c:pt>
                <c:pt idx="9">
                  <c:v>13.938480562640079</c:v>
                </c:pt>
                <c:pt idx="10">
                  <c:v>3.4420221203246046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1-4369-B41A-6098ECA284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6598608"/>
        <c:axId val="1276600904"/>
      </c:barChart>
      <c:catAx>
        <c:axId val="127659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6600904"/>
        <c:crosses val="autoZero"/>
        <c:auto val="1"/>
        <c:lblAlgn val="ctr"/>
        <c:lblOffset val="100"/>
        <c:noMultiLvlLbl val="0"/>
      </c:catAx>
      <c:valAx>
        <c:axId val="1276600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2765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Volume food shopping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'[Spesa agroalimentare_CPS.xlsx]Elaborazioni 2'!$I$159</c:f>
              <c:strCache>
                <c:ptCount val="1"/>
                <c:pt idx="0">
                  <c:v>2021 vs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'[Spesa agroalimentare_CPS.xlsx]Elaborazioni 2'!$A$161:$A$175</c:f>
              <c:strCache>
                <c:ptCount val="15"/>
                <c:pt idx="0">
                  <c:v>Fresh poultry meat</c:v>
                </c:pt>
                <c:pt idx="1">
                  <c:v>Fresh beef meat</c:v>
                </c:pt>
                <c:pt idx="2">
                  <c:v>Fresh pork meat</c:v>
                </c:pt>
                <c:pt idx="3">
                  <c:v>Cereals derivates</c:v>
                </c:pt>
                <c:pt idx="4">
                  <c:v>Fruits</c:v>
                </c:pt>
                <c:pt idx="5">
                  <c:v>Seafood</c:v>
                </c:pt>
                <c:pt idx="6">
                  <c:v>Dairy products</c:v>
                </c:pt>
                <c:pt idx="7">
                  <c:v>Milk</c:v>
                </c:pt>
                <c:pt idx="8">
                  <c:v>Vegetables fats</c:v>
                </c:pt>
                <c:pt idx="9">
                  <c:v>Olive oil</c:v>
                </c:pt>
                <c:pt idx="10">
                  <c:v>Vegetables</c:v>
                </c:pt>
                <c:pt idx="11">
                  <c:v>Cured meat</c:v>
                </c:pt>
                <c:pt idx="12">
                  <c:v>Fresh eggs</c:v>
                </c:pt>
                <c:pt idx="13">
                  <c:v>Bevarage (excluding wine)</c:v>
                </c:pt>
                <c:pt idx="14">
                  <c:v>Wine </c:v>
                </c:pt>
              </c:strCache>
            </c:strRef>
          </c:cat>
          <c:val>
            <c:numRef>
              <c:f>'[Spesa agroalimentare_CPS.xlsx]Elaborazioni 2'!$I$161:$I$175</c:f>
              <c:numCache>
                <c:formatCode>0.0</c:formatCode>
                <c:ptCount val="15"/>
                <c:pt idx="0">
                  <c:v>-0.10941645794011867</c:v>
                </c:pt>
                <c:pt idx="1">
                  <c:v>-2.2906574267205286</c:v>
                </c:pt>
                <c:pt idx="2">
                  <c:v>-6.1770418600014017</c:v>
                </c:pt>
                <c:pt idx="3">
                  <c:v>-4.6990979633316741</c:v>
                </c:pt>
                <c:pt idx="4">
                  <c:v>-1.3646547348056914</c:v>
                </c:pt>
                <c:pt idx="5">
                  <c:v>2.7415773142628135</c:v>
                </c:pt>
                <c:pt idx="6">
                  <c:v>-4.0263224008995557</c:v>
                </c:pt>
                <c:pt idx="7">
                  <c:v>-5.8964107041584679</c:v>
                </c:pt>
                <c:pt idx="8">
                  <c:v>-15.340824157167418</c:v>
                </c:pt>
                <c:pt idx="9">
                  <c:v>-12.933523881257406</c:v>
                </c:pt>
                <c:pt idx="10">
                  <c:v>-4.8520164379095743</c:v>
                </c:pt>
                <c:pt idx="11">
                  <c:v>-1.4998258606811621</c:v>
                </c:pt>
                <c:pt idx="12">
                  <c:v>-9.8817314684667128</c:v>
                </c:pt>
                <c:pt idx="13">
                  <c:v>-0.27145287562850562</c:v>
                </c:pt>
                <c:pt idx="14">
                  <c:v>-2.576591926751969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7-4F95-82D6-CA9CBA13F9D3}"/>
            </c:ext>
          </c:extLst>
        </c:ser>
        <c:ser>
          <c:idx val="1"/>
          <c:order val="1"/>
          <c:tx>
            <c:strRef>
              <c:f>'[Spesa agroalimentare_CPS.xlsx]Elaborazioni 2'!$J$159</c:f>
              <c:strCache>
                <c:ptCount val="1"/>
                <c:pt idx="0">
                  <c:v>2022 vs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'[Spesa agroalimentare_CPS.xlsx]Elaborazioni 2'!$A$161:$A$175</c:f>
              <c:strCache>
                <c:ptCount val="15"/>
                <c:pt idx="0">
                  <c:v>Fresh poultry meat</c:v>
                </c:pt>
                <c:pt idx="1">
                  <c:v>Fresh beef meat</c:v>
                </c:pt>
                <c:pt idx="2">
                  <c:v>Fresh pork meat</c:v>
                </c:pt>
                <c:pt idx="3">
                  <c:v>Cereals derivates</c:v>
                </c:pt>
                <c:pt idx="4">
                  <c:v>Fruits</c:v>
                </c:pt>
                <c:pt idx="5">
                  <c:v>Seafood</c:v>
                </c:pt>
                <c:pt idx="6">
                  <c:v>Dairy products</c:v>
                </c:pt>
                <c:pt idx="7">
                  <c:v>Milk</c:v>
                </c:pt>
                <c:pt idx="8">
                  <c:v>Vegetables fats</c:v>
                </c:pt>
                <c:pt idx="9">
                  <c:v>Olive oil</c:v>
                </c:pt>
                <c:pt idx="10">
                  <c:v>Vegetables</c:v>
                </c:pt>
                <c:pt idx="11">
                  <c:v>Cured meat</c:v>
                </c:pt>
                <c:pt idx="12">
                  <c:v>Fresh eggs</c:v>
                </c:pt>
                <c:pt idx="13">
                  <c:v>Bevarage (excluding wine)</c:v>
                </c:pt>
                <c:pt idx="14">
                  <c:v>Wine </c:v>
                </c:pt>
              </c:strCache>
            </c:strRef>
          </c:cat>
          <c:val>
            <c:numRef>
              <c:f>'[Spesa agroalimentare_CPS.xlsx]Elaborazioni 2'!$J$161:$J$175</c:f>
              <c:numCache>
                <c:formatCode>0.0</c:formatCode>
                <c:ptCount val="15"/>
                <c:pt idx="0">
                  <c:v>0.42260455419332599</c:v>
                </c:pt>
                <c:pt idx="1">
                  <c:v>-4.4433535079391264</c:v>
                </c:pt>
                <c:pt idx="2">
                  <c:v>4.6812280505725603</c:v>
                </c:pt>
                <c:pt idx="3">
                  <c:v>6.8692027489263924E-2</c:v>
                </c:pt>
                <c:pt idx="4">
                  <c:v>-1.3050932269326352</c:v>
                </c:pt>
                <c:pt idx="5">
                  <c:v>-7.3488019770176276</c:v>
                </c:pt>
                <c:pt idx="6">
                  <c:v>-2.2996925607296288</c:v>
                </c:pt>
                <c:pt idx="7">
                  <c:v>-2.0450970738445218</c:v>
                </c:pt>
                <c:pt idx="8">
                  <c:v>-6.2519986256110593</c:v>
                </c:pt>
                <c:pt idx="9">
                  <c:v>-0.54064834993412592</c:v>
                </c:pt>
                <c:pt idx="10">
                  <c:v>-3.5928935520103962</c:v>
                </c:pt>
                <c:pt idx="11">
                  <c:v>0.11406065930955249</c:v>
                </c:pt>
                <c:pt idx="12">
                  <c:v>-1.4934604502687867</c:v>
                </c:pt>
                <c:pt idx="13">
                  <c:v>-7.4150303936492579E-2</c:v>
                </c:pt>
                <c:pt idx="14">
                  <c:v>-5.3276553538269305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7-4F95-82D6-CA9CBA13F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1094696"/>
        <c:axId val="1061092896"/>
      </c:barChart>
      <c:catAx>
        <c:axId val="1061094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1092896"/>
        <c:crosses val="autoZero"/>
        <c:auto val="1"/>
        <c:lblAlgn val="ctr"/>
        <c:lblOffset val="100"/>
        <c:noMultiLvlLbl val="0"/>
      </c:catAx>
      <c:valAx>
        <c:axId val="106109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109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28247442123626"/>
          <c:y val="0.93597783904216003"/>
          <c:w val="0.62188614896191863"/>
          <c:h val="4.7229549706790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fresh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seafood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volume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purchases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by consumer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profile</a:t>
            </a:r>
            <a:endParaRPr lang="it-IT" sz="1600" b="1" i="0" u="none" strike="noStrike" kern="1200" spc="0" baseline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 sz="1200" b="1"/>
            </a:pPr>
            <a:endParaRPr lang="it-IT" sz="1200" b="1" dirty="0"/>
          </a:p>
        </c:rich>
      </c:tx>
      <c:layout>
        <c:manualLayout>
          <c:xMode val="edge"/>
          <c:yMode val="edge"/>
          <c:x val="0.14884829396325458"/>
          <c:y val="2.201279527559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8269080771683197"/>
          <c:y val="0.17062581515355268"/>
          <c:w val="0.67587793051292322"/>
          <c:h val="0.730715795954408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'[dati ittici per aquafarm_Paola&amp;Fra_3invio.xlsx]3bis) Dinamiche'!$X$1</c:f>
              <c:strCache>
                <c:ptCount val="1"/>
                <c:pt idx="0">
                  <c:v>Var.% 22-21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Dinamiche'!$B$47:$B$57</c:f>
              <c:strCache>
                <c:ptCount val="11"/>
                <c:pt idx="0">
                  <c:v>Fresh</c:v>
                </c:pt>
                <c:pt idx="1">
                  <c:v>Single component families</c:v>
                </c:pt>
                <c:pt idx="2">
                  <c:v>Families with 2 comp.</c:v>
                </c:pt>
                <c:pt idx="3">
                  <c:v>Families with 3 comp.</c:v>
                </c:pt>
                <c:pt idx="4">
                  <c:v>Families with 4 comp.</c:v>
                </c:pt>
                <c:pt idx="5">
                  <c:v>Families with 5 comp.</c:v>
                </c:pt>
                <c:pt idx="6">
                  <c:v>Purchasing manager up to 34 years of age</c:v>
                </c:pt>
                <c:pt idx="7">
                  <c:v>Purchasing manager from 35 to 44 years old</c:v>
                </c:pt>
                <c:pt idx="8">
                  <c:v>Purchasing manager from 45 to 54 years old</c:v>
                </c:pt>
                <c:pt idx="9">
                  <c:v>Purchasing manager from 55 to 64 years old</c:v>
                </c:pt>
                <c:pt idx="10">
                  <c:v>Purchasing manager over 64 years old</c:v>
                </c:pt>
              </c:strCache>
            </c:strRef>
          </c:cat>
          <c:val>
            <c:numRef>
              <c:f>'[dati ittici per aquafarm_Paola&amp;Fra_3invio.xlsx]3bis) Dinamiche'!$P$47:$P$57</c:f>
              <c:numCache>
                <c:formatCode>_-* #,##0.0_-;\-* #,##0.0_-;_-* "-"??_-;_-@_-</c:formatCode>
                <c:ptCount val="11"/>
                <c:pt idx="0">
                  <c:v>-10.545238079222973</c:v>
                </c:pt>
                <c:pt idx="1">
                  <c:v>-10.998193962675229</c:v>
                </c:pt>
                <c:pt idx="2">
                  <c:v>-10.283594731154531</c:v>
                </c:pt>
                <c:pt idx="3">
                  <c:v>-10.498921292035664</c:v>
                </c:pt>
                <c:pt idx="4">
                  <c:v>-6.9869621280863461</c:v>
                </c:pt>
                <c:pt idx="5">
                  <c:v>-19.372229543548581</c:v>
                </c:pt>
                <c:pt idx="6">
                  <c:v>-9.8359304147085496</c:v>
                </c:pt>
                <c:pt idx="7">
                  <c:v>-4.3135683760683756</c:v>
                </c:pt>
                <c:pt idx="8">
                  <c:v>-13.11089816186079</c:v>
                </c:pt>
                <c:pt idx="9">
                  <c:v>-7.2058182793176258</c:v>
                </c:pt>
                <c:pt idx="10">
                  <c:v>-13.096683871403028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8-4739-979E-EFC7DDA896B7}"/>
            </c:ext>
          </c:extLst>
        </c:ser>
        <c:ser>
          <c:idx val="1"/>
          <c:order val="1"/>
          <c:tx>
            <c:strRef>
              <c:f>'[dati ittici per aquafarm_Paola&amp;Fra_3invio.xlsx]3bis) Dinamiche'!$X$2</c:f>
              <c:strCache>
                <c:ptCount val="1"/>
                <c:pt idx="0">
                  <c:v>Var.% 22-18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Dinamiche'!$B$47:$B$57</c:f>
              <c:strCache>
                <c:ptCount val="11"/>
                <c:pt idx="0">
                  <c:v>Fresh</c:v>
                </c:pt>
                <c:pt idx="1">
                  <c:v>Single component families</c:v>
                </c:pt>
                <c:pt idx="2">
                  <c:v>Families with 2 comp.</c:v>
                </c:pt>
                <c:pt idx="3">
                  <c:v>Families with 3 comp.</c:v>
                </c:pt>
                <c:pt idx="4">
                  <c:v>Families with 4 comp.</c:v>
                </c:pt>
                <c:pt idx="5">
                  <c:v>Families with 5 comp.</c:v>
                </c:pt>
                <c:pt idx="6">
                  <c:v>Purchasing manager up to 34 years of age</c:v>
                </c:pt>
                <c:pt idx="7">
                  <c:v>Purchasing manager from 35 to 44 years old</c:v>
                </c:pt>
                <c:pt idx="8">
                  <c:v>Purchasing manager from 45 to 54 years old</c:v>
                </c:pt>
                <c:pt idx="9">
                  <c:v>Purchasing manager from 55 to 64 years old</c:v>
                </c:pt>
                <c:pt idx="10">
                  <c:v>Purchasing manager over 64 years old</c:v>
                </c:pt>
              </c:strCache>
            </c:strRef>
          </c:cat>
          <c:val>
            <c:numRef>
              <c:f>'[dati ittici per aquafarm_Paola&amp;Fra_3invio.xlsx]3bis) Dinamiche'!$Q$47:$Q$57</c:f>
              <c:numCache>
                <c:formatCode>_-* #,##0.0_-;\-* #,##0.0_-;_-* "-"??_-;_-@_-</c:formatCode>
                <c:ptCount val="11"/>
                <c:pt idx="0">
                  <c:v>2.639073256567777</c:v>
                </c:pt>
                <c:pt idx="1">
                  <c:v>12.538287267784323</c:v>
                </c:pt>
                <c:pt idx="2">
                  <c:v>1.3349461183197713</c:v>
                </c:pt>
                <c:pt idx="3">
                  <c:v>4.8405054343023775</c:v>
                </c:pt>
                <c:pt idx="4">
                  <c:v>-3.0079681274900398</c:v>
                </c:pt>
                <c:pt idx="5">
                  <c:v>-17.342176369442399</c:v>
                </c:pt>
                <c:pt idx="6">
                  <c:v>12.748079797927728</c:v>
                </c:pt>
                <c:pt idx="7">
                  <c:v>-1.2650203946643148</c:v>
                </c:pt>
                <c:pt idx="8">
                  <c:v>2.4171852216951102</c:v>
                </c:pt>
                <c:pt idx="9">
                  <c:v>10.646205490948327</c:v>
                </c:pt>
                <c:pt idx="10">
                  <c:v>-1.6032925268806935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8-4739-979E-EFC7DDA896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6598608"/>
        <c:axId val="1276600904"/>
      </c:barChart>
      <c:catAx>
        <c:axId val="127659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6600904"/>
        <c:crosses val="autoZero"/>
        <c:auto val="1"/>
        <c:lblAlgn val="ctr"/>
        <c:lblOffset val="100"/>
        <c:noMultiLvlLbl val="0"/>
      </c:catAx>
      <c:valAx>
        <c:axId val="1276600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2765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total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seafood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volume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purchases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by family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profile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income</a:t>
            </a:r>
            <a:endParaRPr lang="it-IT" sz="1600" b="1" i="0" u="none" strike="noStrike" kern="1200" spc="0" baseline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 sz="1200" b="1"/>
            </a:pPr>
            <a:endParaRPr lang="it-IT" sz="1200" b="1" dirty="0"/>
          </a:p>
        </c:rich>
      </c:tx>
      <c:layout>
        <c:manualLayout>
          <c:xMode val="edge"/>
          <c:yMode val="edge"/>
          <c:x val="0.1078712545151535"/>
          <c:y val="1.0180997288808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8269080771683197"/>
          <c:y val="0.23492686937274512"/>
          <c:w val="0.67587793051292322"/>
          <c:h val="0.61818912458683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'[dati ittici per aquafarm_Paola&amp;Fra_3invio.xlsx]3bis) Dinamiche'!$X$1</c:f>
              <c:strCache>
                <c:ptCount val="1"/>
                <c:pt idx="0">
                  <c:v>Var.% 22-21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Dinamiche'!$B$3,'[dati ittici per aquafarm_Paola&amp;Fra_3invio.xlsx]3bis) Dinamiche'!$B$14:$B$24</c:f>
              <c:strCache>
                <c:ptCount val="12"/>
                <c:pt idx="0">
                  <c:v>Total seafood</c:v>
                </c:pt>
                <c:pt idx="1">
                  <c:v>Pre-family</c:v>
                </c:pt>
                <c:pt idx="2">
                  <c:v>New-families</c:v>
                </c:pt>
                <c:pt idx="3">
                  <c:v>Maturing-families</c:v>
                </c:pt>
                <c:pt idx="4">
                  <c:v>Estabilished-families</c:v>
                </c:pt>
                <c:pt idx="5">
                  <c:v>Post families</c:v>
                </c:pt>
                <c:pt idx="6">
                  <c:v>Older couples</c:v>
                </c:pt>
                <c:pt idx="7">
                  <c:v>Older singles</c:v>
                </c:pt>
                <c:pt idx="8">
                  <c:v>Above-average affluency</c:v>
                </c:pt>
                <c:pt idx="9">
                  <c:v>Below-average affluency</c:v>
                </c:pt>
                <c:pt idx="10">
                  <c:v>High affluency</c:v>
                </c:pt>
                <c:pt idx="11">
                  <c:v>Low affluency</c:v>
                </c:pt>
              </c:strCache>
            </c:strRef>
          </c:cat>
          <c:val>
            <c:numRef>
              <c:f>'[dati ittici per aquafarm_Paola&amp;Fra_3invio.xlsx]3bis) Dinamiche'!$P$3,'[dati ittici per aquafarm_Paola&amp;Fra_3invio.xlsx]3bis) Dinamiche'!$P$14:$P$24</c:f>
              <c:numCache>
                <c:formatCode>_-* #,##0.0_-;\-* #,##0.0_-;_-* "-"??_-;_-@_-</c:formatCode>
                <c:ptCount val="12"/>
                <c:pt idx="0">
                  <c:v>-7.3488586298405174</c:v>
                </c:pt>
                <c:pt idx="1">
                  <c:v>-9.4925992681195037</c:v>
                </c:pt>
                <c:pt idx="2">
                  <c:v>-7.6419283728954346</c:v>
                </c:pt>
                <c:pt idx="3">
                  <c:v>-7.0249810749432244</c:v>
                </c:pt>
                <c:pt idx="4">
                  <c:v>-5.3200564577420009</c:v>
                </c:pt>
                <c:pt idx="5">
                  <c:v>-6.6786436893881254</c:v>
                </c:pt>
                <c:pt idx="6">
                  <c:v>-8.0840254287481734</c:v>
                </c:pt>
                <c:pt idx="7">
                  <c:v>-7.0218177525461192</c:v>
                </c:pt>
                <c:pt idx="8">
                  <c:v>-7.4193931797553709</c:v>
                </c:pt>
                <c:pt idx="9">
                  <c:v>-7.3044852997424581</c:v>
                </c:pt>
                <c:pt idx="10">
                  <c:v>-9.1305269604956294</c:v>
                </c:pt>
                <c:pt idx="11">
                  <c:v>-5.2927787755392357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F-4BEA-AC59-DA145094F99B}"/>
            </c:ext>
          </c:extLst>
        </c:ser>
        <c:ser>
          <c:idx val="1"/>
          <c:order val="1"/>
          <c:tx>
            <c:strRef>
              <c:f>'[dati ittici per aquafarm_Paola&amp;Fra_3invio.xlsx]3bis) Dinamiche'!$X$2</c:f>
              <c:strCache>
                <c:ptCount val="1"/>
                <c:pt idx="0">
                  <c:v>Var.% 22-18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Dinamiche'!$B$3,'[dati ittici per aquafarm_Paola&amp;Fra_3invio.xlsx]3bis) Dinamiche'!$B$14:$B$24</c:f>
              <c:strCache>
                <c:ptCount val="12"/>
                <c:pt idx="0">
                  <c:v>Total seafood</c:v>
                </c:pt>
                <c:pt idx="1">
                  <c:v>Pre-family</c:v>
                </c:pt>
                <c:pt idx="2">
                  <c:v>New-families</c:v>
                </c:pt>
                <c:pt idx="3">
                  <c:v>Maturing-families</c:v>
                </c:pt>
                <c:pt idx="4">
                  <c:v>Estabilished-families</c:v>
                </c:pt>
                <c:pt idx="5">
                  <c:v>Post families</c:v>
                </c:pt>
                <c:pt idx="6">
                  <c:v>Older couples</c:v>
                </c:pt>
                <c:pt idx="7">
                  <c:v>Older singles</c:v>
                </c:pt>
                <c:pt idx="8">
                  <c:v>Above-average affluency</c:v>
                </c:pt>
                <c:pt idx="9">
                  <c:v>Below-average affluency</c:v>
                </c:pt>
                <c:pt idx="10">
                  <c:v>High affluency</c:v>
                </c:pt>
                <c:pt idx="11">
                  <c:v>Low affluency</c:v>
                </c:pt>
              </c:strCache>
            </c:strRef>
          </c:cat>
          <c:val>
            <c:numRef>
              <c:f>'[dati ittici per aquafarm_Paola&amp;Fra_3invio.xlsx]3bis) Dinamiche'!$Q$3,'[dati ittici per aquafarm_Paola&amp;Fra_3invio.xlsx]3bis) Dinamiche'!$Q$14:$Q$24</c:f>
              <c:numCache>
                <c:formatCode>_-* #,##0.0_-;\-* #,##0.0_-;_-* "-"??_-;_-@_-</c:formatCode>
                <c:ptCount val="12"/>
                <c:pt idx="0">
                  <c:v>4.9857037808801064</c:v>
                </c:pt>
                <c:pt idx="1">
                  <c:v>6.078161508177832</c:v>
                </c:pt>
                <c:pt idx="2">
                  <c:v>-6.0938768880948508</c:v>
                </c:pt>
                <c:pt idx="3">
                  <c:v>2.2818121252498336</c:v>
                </c:pt>
                <c:pt idx="4">
                  <c:v>11.473703433162893</c:v>
                </c:pt>
                <c:pt idx="5">
                  <c:v>2.4873334674213909</c:v>
                </c:pt>
                <c:pt idx="6">
                  <c:v>1.8903987005028742</c:v>
                </c:pt>
                <c:pt idx="7">
                  <c:v>18.357923497267759</c:v>
                </c:pt>
                <c:pt idx="8">
                  <c:v>6.868767500888687</c:v>
                </c:pt>
                <c:pt idx="9">
                  <c:v>5.5927034014000645</c:v>
                </c:pt>
                <c:pt idx="10">
                  <c:v>6.9606447677320364</c:v>
                </c:pt>
                <c:pt idx="11">
                  <c:v>-0.78979966284495517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F-4BEA-AC59-DA145094F9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6598608"/>
        <c:axId val="1276600904"/>
      </c:barChart>
      <c:catAx>
        <c:axId val="127659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6600904"/>
        <c:crosses val="autoZero"/>
        <c:auto val="1"/>
        <c:lblAlgn val="ctr"/>
        <c:lblOffset val="100"/>
        <c:noMultiLvlLbl val="0"/>
      </c:catAx>
      <c:valAx>
        <c:axId val="1276600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2765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Dynamics of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fresh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seafood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volume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purchases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by family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profile</a:t>
            </a:r>
            <a:r>
              <a:rPr lang="it-IT" sz="1600" b="1" i="0" u="none" strike="noStrike" kern="1200" spc="0" baseline="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600" b="1" i="0" u="none" strike="noStrike" kern="1200" spc="0" baseline="0" dirty="0" err="1">
                <a:solidFill>
                  <a:schemeClr val="tx2">
                    <a:lumMod val="75000"/>
                  </a:schemeClr>
                </a:solidFill>
              </a:rPr>
              <a:t>income</a:t>
            </a:r>
            <a:endParaRPr lang="it-IT" sz="1600" b="1" i="0" u="none" strike="noStrike" kern="1200" spc="0" baseline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 sz="1200" b="1"/>
            </a:pPr>
            <a:endParaRPr lang="it-IT" sz="1200" b="1" dirty="0"/>
          </a:p>
        </c:rich>
      </c:tx>
      <c:layout>
        <c:manualLayout>
          <c:xMode val="edge"/>
          <c:yMode val="edge"/>
          <c:x val="0.12447349446553255"/>
          <c:y val="6.78341246623158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8269080771683197"/>
          <c:y val="0.23492686937274512"/>
          <c:w val="0.67587793051292322"/>
          <c:h val="0.61818912458683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'[dati ittici per aquafarm_Paola&amp;Fra_3invio.xlsx]3bis) Dinamiche'!$X$1</c:f>
              <c:strCache>
                <c:ptCount val="1"/>
                <c:pt idx="0">
                  <c:v>Var.% 22-21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Dinamiche'!$B$47,'[dati ittici per aquafarm_Paola&amp;Fra_3invio.xlsx]3bis) Dinamiche'!$B$58:$B$68</c:f>
              <c:strCache>
                <c:ptCount val="12"/>
                <c:pt idx="0">
                  <c:v>Fresh</c:v>
                </c:pt>
                <c:pt idx="1">
                  <c:v>Pre-family</c:v>
                </c:pt>
                <c:pt idx="2">
                  <c:v>New-families</c:v>
                </c:pt>
                <c:pt idx="3">
                  <c:v>Maturing-families</c:v>
                </c:pt>
                <c:pt idx="4">
                  <c:v>Estabilished-families</c:v>
                </c:pt>
                <c:pt idx="5">
                  <c:v>Post families</c:v>
                </c:pt>
                <c:pt idx="6">
                  <c:v>Older couples</c:v>
                </c:pt>
                <c:pt idx="7">
                  <c:v>Older singles</c:v>
                </c:pt>
                <c:pt idx="8">
                  <c:v>Above-average affluency</c:v>
                </c:pt>
                <c:pt idx="9">
                  <c:v>Below-average affluency</c:v>
                </c:pt>
                <c:pt idx="10">
                  <c:v>High affluency</c:v>
                </c:pt>
                <c:pt idx="11">
                  <c:v>Low affluency</c:v>
                </c:pt>
              </c:strCache>
            </c:strRef>
          </c:cat>
          <c:val>
            <c:numRef>
              <c:f>'[dati ittici per aquafarm_Paola&amp;Fra_3invio.xlsx]3bis) Dinamiche'!$P$47,'[dati ittici per aquafarm_Paola&amp;Fra_3invio.xlsx]3bis) Dinamiche'!$P$58:$P$68</c:f>
              <c:numCache>
                <c:formatCode>_-* #,##0.0_-;\-* #,##0.0_-;_-* "-"??_-;_-@_-</c:formatCode>
                <c:ptCount val="12"/>
                <c:pt idx="0">
                  <c:v>-10.545238079222973</c:v>
                </c:pt>
                <c:pt idx="1">
                  <c:v>-17.624425964999379</c:v>
                </c:pt>
                <c:pt idx="2">
                  <c:v>-7.0209435790415151</c:v>
                </c:pt>
                <c:pt idx="3">
                  <c:v>-5.1318675712901083</c:v>
                </c:pt>
                <c:pt idx="4">
                  <c:v>-6.1353097380206894</c:v>
                </c:pt>
                <c:pt idx="5">
                  <c:v>-7.737333089445765</c:v>
                </c:pt>
                <c:pt idx="6">
                  <c:v>-12.833150935167737</c:v>
                </c:pt>
                <c:pt idx="7">
                  <c:v>-10.750177063991885</c:v>
                </c:pt>
                <c:pt idx="8">
                  <c:v>-12.306947209815423</c:v>
                </c:pt>
                <c:pt idx="9">
                  <c:v>-12.468501159157343</c:v>
                </c:pt>
                <c:pt idx="10">
                  <c:v>-11.049181668279255</c:v>
                </c:pt>
                <c:pt idx="11">
                  <c:v>-1.6286254879888871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E-4B69-A4FC-98026EFC62BE}"/>
            </c:ext>
          </c:extLst>
        </c:ser>
        <c:ser>
          <c:idx val="1"/>
          <c:order val="1"/>
          <c:tx>
            <c:strRef>
              <c:f>'[dati ittici per aquafarm_Paola&amp;Fra_3invio.xlsx]3bis) Dinamiche'!$X$2</c:f>
              <c:strCache>
                <c:ptCount val="1"/>
                <c:pt idx="0">
                  <c:v>Var.% 22-18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aquafarm_Paola&amp;Fra_3invio.xlsx]3bis) Dinamiche'!$B$47,'[dati ittici per aquafarm_Paola&amp;Fra_3invio.xlsx]3bis) Dinamiche'!$B$58:$B$68</c:f>
              <c:strCache>
                <c:ptCount val="12"/>
                <c:pt idx="0">
                  <c:v>Fresh</c:v>
                </c:pt>
                <c:pt idx="1">
                  <c:v>Pre-family</c:v>
                </c:pt>
                <c:pt idx="2">
                  <c:v>New-families</c:v>
                </c:pt>
                <c:pt idx="3">
                  <c:v>Maturing-families</c:v>
                </c:pt>
                <c:pt idx="4">
                  <c:v>Estabilished-families</c:v>
                </c:pt>
                <c:pt idx="5">
                  <c:v>Post families</c:v>
                </c:pt>
                <c:pt idx="6">
                  <c:v>Older couples</c:v>
                </c:pt>
                <c:pt idx="7">
                  <c:v>Older singles</c:v>
                </c:pt>
                <c:pt idx="8">
                  <c:v>Above-average affluency</c:v>
                </c:pt>
                <c:pt idx="9">
                  <c:v>Below-average affluency</c:v>
                </c:pt>
                <c:pt idx="10">
                  <c:v>High affluency</c:v>
                </c:pt>
                <c:pt idx="11">
                  <c:v>Low affluency</c:v>
                </c:pt>
              </c:strCache>
            </c:strRef>
          </c:cat>
          <c:val>
            <c:numRef>
              <c:f>'[dati ittici per aquafarm_Paola&amp;Fra_3invio.xlsx]3bis) Dinamiche'!$Q$47,'[dati ittici per aquafarm_Paola&amp;Fra_3invio.xlsx]3bis) Dinamiche'!$Q$58:$Q$68</c:f>
              <c:numCache>
                <c:formatCode>_-* #,##0.0_-;\-* #,##0.0_-;_-* "-"??_-;_-@_-</c:formatCode>
                <c:ptCount val="12"/>
                <c:pt idx="0">
                  <c:v>2.639073256567777</c:v>
                </c:pt>
                <c:pt idx="1">
                  <c:v>-2.7830672330452613</c:v>
                </c:pt>
                <c:pt idx="2">
                  <c:v>23.22204662188858</c:v>
                </c:pt>
                <c:pt idx="3">
                  <c:v>7.9777042327120711</c:v>
                </c:pt>
                <c:pt idx="4">
                  <c:v>14.548972188633616</c:v>
                </c:pt>
                <c:pt idx="5">
                  <c:v>-3.8831251323311453</c:v>
                </c:pt>
                <c:pt idx="6">
                  <c:v>-3.7567685430824582</c:v>
                </c:pt>
                <c:pt idx="7">
                  <c:v>16.072095396947894</c:v>
                </c:pt>
                <c:pt idx="8">
                  <c:v>3.8835199020832802</c:v>
                </c:pt>
                <c:pt idx="9">
                  <c:v>2.6625858739770654</c:v>
                </c:pt>
                <c:pt idx="10">
                  <c:v>5.1992844134285301</c:v>
                </c:pt>
                <c:pt idx="11">
                  <c:v>-3.4326287823572286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E-4B69-A4FC-98026EFC62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6598608"/>
        <c:axId val="1276600904"/>
      </c:barChart>
      <c:catAx>
        <c:axId val="127659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6600904"/>
        <c:crosses val="autoZero"/>
        <c:auto val="1"/>
        <c:lblAlgn val="ctr"/>
        <c:lblOffset val="100"/>
        <c:noMultiLvlLbl val="0"/>
      </c:catAx>
      <c:valAx>
        <c:axId val="1276600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2765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'2 torte slide 20'!$G$28</c:f>
              <c:strCache>
                <c:ptCount val="1"/>
                <c:pt idx="0">
                  <c:v>2022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5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6-477D-9C63-CBD24AFABD83}"/>
              </c:ext>
            </c:extLst>
          </c:dPt>
          <c:dPt>
            <c:idx val="1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46-477D-9C63-CBD24AFABD83}"/>
              </c:ext>
            </c:extLst>
          </c:dPt>
          <c:dPt>
            <c:idx val="2"/>
            <c:bubble3D val="0"/>
            <c:spPr>
              <a:solidFill>
                <a:schemeClr val="accent5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46-477D-9C63-CBD24AFABD8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46-477D-9C63-CBD24AFABD83}"/>
              </c:ext>
            </c:extLst>
          </c:dPt>
          <c:dPt>
            <c:idx val="4"/>
            <c:bubble3D val="0"/>
            <c:spPr>
              <a:solidFill>
                <a:schemeClr val="accent5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46-477D-9C63-CBD24AFABD83}"/>
              </c:ext>
            </c:extLst>
          </c:dPt>
          <c:dPt>
            <c:idx val="5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46-477D-9C63-CBD24AFABD83}"/>
              </c:ext>
            </c:extLst>
          </c:dPt>
          <c:dPt>
            <c:idx val="6"/>
            <c:bubble3D val="0"/>
            <c:spPr>
              <a:solidFill>
                <a:schemeClr val="accent5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46-477D-9C63-CBD24AFABD83}"/>
              </c:ext>
            </c:extLst>
          </c:dPt>
          <c:dLbls>
            <c:dLbl>
              <c:idx val="0"/>
              <c:layout>
                <c:manualLayout>
                  <c:x val="-3.7868046852614378E-3"/>
                  <c:y val="-0.173992673992673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6-477D-9C63-CBD24AFABD83}"/>
                </c:ext>
              </c:extLst>
            </c:dLbl>
            <c:dLbl>
              <c:idx val="1"/>
              <c:layout>
                <c:manualLayout>
                  <c:x val="0.11739094524310242"/>
                  <c:y val="-0.155677655677655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46-477D-9C63-CBD24AFABD83}"/>
                </c:ext>
              </c:extLst>
            </c:dLbl>
            <c:dLbl>
              <c:idx val="2"/>
              <c:layout>
                <c:manualLayout>
                  <c:x val="0.20448745300411389"/>
                  <c:y val="-0.100732600732600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6-477D-9C63-CBD24AFABD83}"/>
                </c:ext>
              </c:extLst>
            </c:dLbl>
            <c:dLbl>
              <c:idx val="3"/>
              <c:layout>
                <c:manualLayout>
                  <c:x val="0.18555342957780707"/>
                  <c:y val="-3.20512820512820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6-477D-9C63-CBD24AFABD83}"/>
                </c:ext>
              </c:extLst>
            </c:dLbl>
            <c:dLbl>
              <c:idx val="4"/>
              <c:layout>
                <c:manualLayout>
                  <c:x val="0.21206106237463665"/>
                  <c:y val="9.6153846153845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6-477D-9C63-CBD24AFABD83}"/>
                </c:ext>
              </c:extLst>
            </c:dLbl>
            <c:dLbl>
              <c:idx val="5"/>
              <c:layout>
                <c:manualLayout>
                  <c:x val="-0.18176662489254572"/>
                  <c:y val="0.155677655677655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6-477D-9C63-CBD24AFABD83}"/>
                </c:ext>
              </c:extLst>
            </c:dLbl>
            <c:dLbl>
              <c:idx val="6"/>
              <c:layout>
                <c:manualLayout>
                  <c:x val="-0.18555342957780707"/>
                  <c:y val="-0.109890109890109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6-477D-9C63-CBD24AFABD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torte slide 20'!$B$40:$B$46</c:f>
              <c:strCache>
                <c:ptCount val="7"/>
                <c:pt idx="0">
                  <c:v>Pre-family</c:v>
                </c:pt>
                <c:pt idx="1">
                  <c:v>New-families</c:v>
                </c:pt>
                <c:pt idx="2">
                  <c:v>Maturing-families</c:v>
                </c:pt>
                <c:pt idx="3">
                  <c:v>Estabilished-families</c:v>
                </c:pt>
                <c:pt idx="4">
                  <c:v>Post families</c:v>
                </c:pt>
                <c:pt idx="5">
                  <c:v>Older couples</c:v>
                </c:pt>
                <c:pt idx="6">
                  <c:v>Older singles</c:v>
                </c:pt>
              </c:strCache>
            </c:strRef>
          </c:cat>
          <c:val>
            <c:numRef>
              <c:f>'2 torte slide 20'!$G$40:$G$46</c:f>
              <c:numCache>
                <c:formatCode>#,##0.0;\-#,##0.0</c:formatCode>
                <c:ptCount val="7"/>
                <c:pt idx="0">
                  <c:v>5.7601095640899524</c:v>
                </c:pt>
                <c:pt idx="1">
                  <c:v>5.024410336982573</c:v>
                </c:pt>
                <c:pt idx="2">
                  <c:v>8.5384908172292313</c:v>
                </c:pt>
                <c:pt idx="3">
                  <c:v>10.609328589727324</c:v>
                </c:pt>
                <c:pt idx="4">
                  <c:v>18.597739545441115</c:v>
                </c:pt>
                <c:pt idx="5">
                  <c:v>36.412158416048079</c:v>
                </c:pt>
                <c:pt idx="6">
                  <c:v>15.057762730481725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46-477D-9C63-CBD24AFABD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4-40EC-934E-3050D6B6D577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4-40EC-934E-3050D6B6D577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4-40EC-934E-3050D6B6D577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4-40EC-934E-3050D6B6D577}"/>
              </c:ext>
            </c:extLst>
          </c:dPt>
          <c:dLbls>
            <c:dLbl>
              <c:idx val="0"/>
              <c:layout>
                <c:manualLayout>
                  <c:x val="0.19691384363359116"/>
                  <c:y val="-0.15109890109890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4-40EC-934E-3050D6B6D577}"/>
                </c:ext>
              </c:extLst>
            </c:dLbl>
            <c:dLbl>
              <c:idx val="1"/>
              <c:layout>
                <c:manualLayout>
                  <c:x val="0.32945200761773907"/>
                  <c:y val="5.49450549450550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64-40EC-934E-3050D6B6D577}"/>
                </c:ext>
              </c:extLst>
            </c:dLbl>
            <c:dLbl>
              <c:idx val="2"/>
              <c:layout>
                <c:manualLayout>
                  <c:x val="-0.15147218741045473"/>
                  <c:y val="0.219780219780219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64-40EC-934E-3050D6B6D577}"/>
                </c:ext>
              </c:extLst>
            </c:dLbl>
            <c:dLbl>
              <c:idx val="3"/>
              <c:layout>
                <c:manualLayout>
                  <c:x val="-0.17040621083676161"/>
                  <c:y val="-0.137362637362637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64-40EC-934E-3050D6B6D57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 torte slide 20'!$B$47:$B$50</c:f>
              <c:strCache>
                <c:ptCount val="4"/>
                <c:pt idx="0">
                  <c:v>Above-average affluency</c:v>
                </c:pt>
                <c:pt idx="1">
                  <c:v>Below-average affluency</c:v>
                </c:pt>
                <c:pt idx="2">
                  <c:v>High affluency</c:v>
                </c:pt>
                <c:pt idx="3">
                  <c:v>Low affluency</c:v>
                </c:pt>
              </c:strCache>
            </c:strRef>
          </c:cat>
          <c:val>
            <c:numRef>
              <c:f>'2 torte slide 20'!$G$47:$G$50</c:f>
              <c:numCache>
                <c:formatCode>#,##0.0;\-#,##0.0</c:formatCode>
                <c:ptCount val="4"/>
                <c:pt idx="0">
                  <c:v>29.783044331396614</c:v>
                </c:pt>
                <c:pt idx="1">
                  <c:v>31.590399933260453</c:v>
                </c:pt>
                <c:pt idx="2">
                  <c:v>20.113109628396288</c:v>
                </c:pt>
                <c:pt idx="3">
                  <c:v>18.513446106946649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4-40EC-934E-3050D6B6D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55271999164687"/>
          <c:y val="0.11628886572700611"/>
          <c:w val="0.61209270758477519"/>
          <c:h val="0.7674222685459878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C8-4DE9-B240-BA5C6D0B9518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C8-4DE9-B240-BA5C6D0B951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C8-4DE9-B240-BA5C6D0B9518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C8-4DE9-B240-BA5C6D0B9518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C8-4DE9-B240-BA5C6D0B9518}"/>
              </c:ext>
            </c:extLst>
          </c:dPt>
          <c:dLbls>
            <c:dLbl>
              <c:idx val="0"/>
              <c:layout>
                <c:manualLayout>
                  <c:x val="0.1818181818181818"/>
                  <c:y val="-0.138888706620005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852134644784"/>
                      <c:h val="0.16645851560221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C8-4DE9-B240-BA5C6D0B9518}"/>
                </c:ext>
              </c:extLst>
            </c:dLbl>
            <c:dLbl>
              <c:idx val="1"/>
              <c:layout>
                <c:manualLayout>
                  <c:x val="0.10487128502876532"/>
                  <c:y val="0.189814814814814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21542635453391"/>
                      <c:h val="0.20349555263925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C8-4DE9-B240-BA5C6D0B9518}"/>
                </c:ext>
              </c:extLst>
            </c:dLbl>
            <c:dLbl>
              <c:idx val="2"/>
              <c:layout>
                <c:manualLayout>
                  <c:x val="-0.15602732691678456"/>
                  <c:y val="0.149970217686189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3586698127377"/>
                      <c:h val="0.16645851560221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C8-4DE9-B240-BA5C6D0B9518}"/>
                </c:ext>
              </c:extLst>
            </c:dLbl>
            <c:dLbl>
              <c:idx val="3"/>
              <c:layout>
                <c:manualLayout>
                  <c:x val="-0.13717035412682199"/>
                  <c:y val="0.101647595333244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4012701688436"/>
                      <c:h val="0.17581730023229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C8-4DE9-B240-BA5C6D0B9518}"/>
                </c:ext>
              </c:extLst>
            </c:dLbl>
            <c:dLbl>
              <c:idx val="4"/>
              <c:layout>
                <c:manualLayout>
                  <c:x val="-0.14365863357989345"/>
                  <c:y val="-0.124999817731116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53086419753085"/>
                      <c:h val="0.16645851560221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CC8-4DE9-B240-BA5C6D0B9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'[dati ittici per aquafarm_Paola&amp;Fra.xlsx]elab.ittici per famiglia'!$K$40:$K$44</c:f>
              <c:strCache>
                <c:ptCount val="5"/>
                <c:pt idx="0">
                  <c:v>SUPERSTORE</c:v>
                </c:pt>
                <c:pt idx="1">
                  <c:v>SUPERMARKET</c:v>
                </c:pt>
                <c:pt idx="2">
                  <c:v>DISCOUNT</c:v>
                </c:pt>
                <c:pt idx="3">
                  <c:v>MINIMARKET</c:v>
                </c:pt>
                <c:pt idx="4">
                  <c:v>TRADITIONAL SHOP</c:v>
                </c:pt>
              </c:strCache>
            </c:strRef>
          </c:cat>
          <c:val>
            <c:numRef>
              <c:f>'[dati ittici per aquafarm_Paola&amp;Fra.xlsx]elab.ittici per famiglia'!$L$40:$L$44</c:f>
              <c:numCache>
                <c:formatCode>#,##0.0</c:formatCode>
                <c:ptCount val="5"/>
                <c:pt idx="0">
                  <c:v>9.8667061770053763</c:v>
                </c:pt>
                <c:pt idx="1">
                  <c:v>10.470944875683097</c:v>
                </c:pt>
                <c:pt idx="2">
                  <c:v>7.1693016361108217</c:v>
                </c:pt>
                <c:pt idx="3">
                  <c:v>5.4631215101809989</c:v>
                </c:pt>
                <c:pt idx="4">
                  <c:v>9.6713076478552509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C8-4DE9-B240-BA5C6D0B9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69080771683197"/>
          <c:y val="2.6796752541963176E-2"/>
          <c:w val="0.67587793051292322"/>
          <c:h val="0.82631924141762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'[dati ittici per aquafarm_Paola&amp;Fra.xlsx]elab.ittici per famiglia'!$L$27</c:f>
              <c:strCache>
                <c:ptCount val="1"/>
                <c:pt idx="0">
                  <c:v>Var 2022/21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aquafarm_Paola&amp;Fra.xlsx]elab.ittici per famiglia'!$K$46:$K$50</c:f>
              <c:strCache>
                <c:ptCount val="5"/>
                <c:pt idx="0">
                  <c:v>SUPERSTORE</c:v>
                </c:pt>
                <c:pt idx="1">
                  <c:v>SUPERMARKET</c:v>
                </c:pt>
                <c:pt idx="2">
                  <c:v>DISCOUNT</c:v>
                </c:pt>
                <c:pt idx="3">
                  <c:v>MINIMARKET</c:v>
                </c:pt>
                <c:pt idx="4">
                  <c:v>TRADITIONAL SHOP</c:v>
                </c:pt>
              </c:strCache>
            </c:strRef>
          </c:cat>
          <c:val>
            <c:numRef>
              <c:f>'[dati ittici per aquafarm_Paola&amp;Fra.xlsx]elab.ittici per famiglia'!$L$46:$L$50</c:f>
              <c:numCache>
                <c:formatCode>0.0%</c:formatCode>
                <c:ptCount val="5"/>
                <c:pt idx="0">
                  <c:v>-6.4537035771971188E-2</c:v>
                </c:pt>
                <c:pt idx="1">
                  <c:v>-8.458302559838235E-2</c:v>
                </c:pt>
                <c:pt idx="2">
                  <c:v>-5.5943421730315558E-2</c:v>
                </c:pt>
                <c:pt idx="3">
                  <c:v>3.5740810098183265E-2</c:v>
                </c:pt>
                <c:pt idx="4">
                  <c:v>-6.428578344825224E-2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D-4922-A86B-63B094A60E08}"/>
            </c:ext>
          </c:extLst>
        </c:ser>
        <c:ser>
          <c:idx val="1"/>
          <c:order val="1"/>
          <c:tx>
            <c:strRef>
              <c:f>'[dati ittici per aquafarm_Paola&amp;Fra.xlsx]elab.ittici per famiglia'!$M$27</c:f>
              <c:strCache>
                <c:ptCount val="1"/>
                <c:pt idx="0">
                  <c:v>Var 2022/pre covid (average 2018/19)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aquafarm_Paola&amp;Fra.xlsx]elab.ittici per famiglia'!$K$46:$K$50</c:f>
              <c:strCache>
                <c:ptCount val="5"/>
                <c:pt idx="0">
                  <c:v>SUPERSTORE</c:v>
                </c:pt>
                <c:pt idx="1">
                  <c:v>SUPERMARKET</c:v>
                </c:pt>
                <c:pt idx="2">
                  <c:v>DISCOUNT</c:v>
                </c:pt>
                <c:pt idx="3">
                  <c:v>MINIMARKET</c:v>
                </c:pt>
                <c:pt idx="4">
                  <c:v>TRADITIONAL SHOP</c:v>
                </c:pt>
              </c:strCache>
            </c:strRef>
          </c:cat>
          <c:val>
            <c:numRef>
              <c:f>'[dati ittici per aquafarm_Paola&amp;Fra.xlsx]elab.ittici per famiglia'!$M$46:$M$50</c:f>
              <c:numCache>
                <c:formatCode>0.0%</c:formatCode>
                <c:ptCount val="5"/>
                <c:pt idx="0">
                  <c:v>8.2552799619190851E-3</c:v>
                </c:pt>
                <c:pt idx="1">
                  <c:v>2.1775739527261927E-2</c:v>
                </c:pt>
                <c:pt idx="2">
                  <c:v>2.9398091163055376E-2</c:v>
                </c:pt>
                <c:pt idx="3">
                  <c:v>-3.8664130656890928E-2</c:v>
                </c:pt>
                <c:pt idx="4">
                  <c:v>-8.7612260411386686E-2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D-4922-A86B-63B094A60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598608"/>
        <c:axId val="1276600904"/>
      </c:barChart>
      <c:catAx>
        <c:axId val="127659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6600904"/>
        <c:crosses val="autoZero"/>
        <c:auto val="1"/>
        <c:lblAlgn val="ctr"/>
        <c:lblOffset val="100"/>
        <c:noMultiLvlLbl val="0"/>
      </c:catAx>
      <c:valAx>
        <c:axId val="1276600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765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Value food shopping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2197314208277755"/>
          <c:y val="0.10187759777797643"/>
          <c:w val="0.66422185196282268"/>
          <c:h val="0.792823978738907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'[Spesa agroalimentare_CPS.xlsx]Elaborazioni 1'!$J$19</c:f>
              <c:strCache>
                <c:ptCount val="1"/>
                <c:pt idx="0">
                  <c:v>2021 vs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'[Spesa agroalimentare_CPS.xlsx]Elaborazioni 1'!$A$20:$A$31</c:f>
              <c:strCache>
                <c:ptCount val="12"/>
                <c:pt idx="0">
                  <c:v>Food and beverage</c:v>
                </c:pt>
                <c:pt idx="1">
                  <c:v>Others</c:v>
                </c:pt>
                <c:pt idx="2">
                  <c:v>Beverage</c:v>
                </c:pt>
                <c:pt idx="3">
                  <c:v>Meat</c:v>
                </c:pt>
                <c:pt idx="4">
                  <c:v>Cereals derivates</c:v>
                </c:pt>
                <c:pt idx="5">
                  <c:v>Fruits</c:v>
                </c:pt>
                <c:pt idx="6">
                  <c:v>Seafood</c:v>
                </c:pt>
                <c:pt idx="7">
                  <c:v>Milk and Dairy</c:v>
                </c:pt>
                <c:pt idx="8">
                  <c:v>Oils and vegetable fats</c:v>
                </c:pt>
                <c:pt idx="9">
                  <c:v>Vegetables</c:v>
                </c:pt>
                <c:pt idx="10">
                  <c:v>Cured meat</c:v>
                </c:pt>
                <c:pt idx="11">
                  <c:v>Fresh eggs</c:v>
                </c:pt>
              </c:strCache>
            </c:strRef>
          </c:cat>
          <c:val>
            <c:numRef>
              <c:f>'[Spesa agroalimentare_CPS.xlsx]Elaborazioni 1'!$J$20:$J$31</c:f>
              <c:numCache>
                <c:formatCode>_-* #,##0.0_-;\-* #,##0.0_-;_-* "-"??_-;_-@_-</c:formatCode>
                <c:ptCount val="12"/>
                <c:pt idx="0">
                  <c:v>1.4229800817507538E-2</c:v>
                </c:pt>
                <c:pt idx="1">
                  <c:v>-0.59060689154982116</c:v>
                </c:pt>
                <c:pt idx="2">
                  <c:v>4.364233915634828</c:v>
                </c:pt>
                <c:pt idx="3">
                  <c:v>-0.79168502438336108</c:v>
                </c:pt>
                <c:pt idx="4">
                  <c:v>1.5368048022000997</c:v>
                </c:pt>
                <c:pt idx="5">
                  <c:v>-0.33008341721069223</c:v>
                </c:pt>
                <c:pt idx="6">
                  <c:v>6.5473341023913347</c:v>
                </c:pt>
                <c:pt idx="7">
                  <c:v>-3.4010515438639186</c:v>
                </c:pt>
                <c:pt idx="8">
                  <c:v>-8.1182092327616679</c:v>
                </c:pt>
                <c:pt idx="9">
                  <c:v>-1.9586671121125567</c:v>
                </c:pt>
                <c:pt idx="10">
                  <c:v>0.32993442806101347</c:v>
                </c:pt>
                <c:pt idx="11">
                  <c:v>-11.36603950459112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5-480B-BAAA-8110ED161989}"/>
            </c:ext>
          </c:extLst>
        </c:ser>
        <c:ser>
          <c:idx val="1"/>
          <c:order val="1"/>
          <c:tx>
            <c:strRef>
              <c:f>'[Spesa agroalimentare_CPS.xlsx]Elaborazioni 1'!$K$19</c:f>
              <c:strCache>
                <c:ptCount val="1"/>
                <c:pt idx="0">
                  <c:v>2022 vs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'[Spesa agroalimentare_CPS.xlsx]Elaborazioni 1'!$A$20:$A$31</c:f>
              <c:strCache>
                <c:ptCount val="12"/>
                <c:pt idx="0">
                  <c:v>Food and beverage</c:v>
                </c:pt>
                <c:pt idx="1">
                  <c:v>Others</c:v>
                </c:pt>
                <c:pt idx="2">
                  <c:v>Beverage</c:v>
                </c:pt>
                <c:pt idx="3">
                  <c:v>Meat</c:v>
                </c:pt>
                <c:pt idx="4">
                  <c:v>Cereals derivates</c:v>
                </c:pt>
                <c:pt idx="5">
                  <c:v>Fruits</c:v>
                </c:pt>
                <c:pt idx="6">
                  <c:v>Seafood</c:v>
                </c:pt>
                <c:pt idx="7">
                  <c:v>Milk and Dairy</c:v>
                </c:pt>
                <c:pt idx="8">
                  <c:v>Oils and vegetable fats</c:v>
                </c:pt>
                <c:pt idx="9">
                  <c:v>Vegetables</c:v>
                </c:pt>
                <c:pt idx="10">
                  <c:v>Cured meat</c:v>
                </c:pt>
                <c:pt idx="11">
                  <c:v>Fresh eggs</c:v>
                </c:pt>
              </c:strCache>
            </c:strRef>
          </c:cat>
          <c:val>
            <c:numRef>
              <c:f>'[Spesa agroalimentare_CPS.xlsx]Elaborazioni 1'!$K$20:$K$31</c:f>
              <c:numCache>
                <c:formatCode>_-* #,##0.0_-;\-* #,##0.0_-;_-* "-"??_-;_-@_-</c:formatCode>
                <c:ptCount val="12"/>
                <c:pt idx="0">
                  <c:v>6.7685350198451566</c:v>
                </c:pt>
                <c:pt idx="1">
                  <c:v>6.1191930459118371</c:v>
                </c:pt>
                <c:pt idx="2">
                  <c:v>4.1360113717882374</c:v>
                </c:pt>
                <c:pt idx="3">
                  <c:v>10.031269317543877</c:v>
                </c:pt>
                <c:pt idx="4">
                  <c:v>12.312600435396684</c:v>
                </c:pt>
                <c:pt idx="5">
                  <c:v>3.2690466438958481</c:v>
                </c:pt>
                <c:pt idx="6">
                  <c:v>-1.6114334689843641</c:v>
                </c:pt>
                <c:pt idx="7">
                  <c:v>8.9628156664999175</c:v>
                </c:pt>
                <c:pt idx="8">
                  <c:v>17.845182092214976</c:v>
                </c:pt>
                <c:pt idx="9">
                  <c:v>5.3644265929862138</c:v>
                </c:pt>
                <c:pt idx="10">
                  <c:v>4.889575779891393</c:v>
                </c:pt>
                <c:pt idx="11">
                  <c:v>10.961795550202668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5-480B-BAAA-8110ED161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1094696"/>
        <c:axId val="1061092896"/>
      </c:barChart>
      <c:catAx>
        <c:axId val="1061094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1092896"/>
        <c:crosses val="autoZero"/>
        <c:auto val="1"/>
        <c:lblAlgn val="ctr"/>
        <c:lblOffset val="100"/>
        <c:noMultiLvlLbl val="0"/>
      </c:catAx>
      <c:valAx>
        <c:axId val="106109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109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seafood purchases (tons)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225573617813902"/>
          <c:y val="0.15913831394417871"/>
          <c:w val="0.8247290661247989"/>
          <c:h val="0.63467515349127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'[dati ittici per aquafarm_Paola&amp;Fra_2invio.xlsx]1) Acquisti per segmento FRA'!$A$16</c:f>
              <c:strCache>
                <c:ptCount val="1"/>
                <c:pt idx="0">
                  <c:v>Totat seafood purchases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35869565217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7-4CDC-A504-73D1E6BCB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 ittici per aquafarm_Paola&amp;Fra_2invio.xlsx] quantità macroprodotti'!$B$1:$F$1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'[dati ittici per aquafarm_Paola&amp;Fra_2invio.xlsx]1) Acquisti per segmento FRA'!$B$16:$F$16</c:f>
              <c:numCache>
                <c:formatCode>#,##0_);\(#,##0\)</c:formatCode>
                <c:ptCount val="5"/>
                <c:pt idx="0">
                  <c:v>548047</c:v>
                </c:pt>
                <c:pt idx="1">
                  <c:v>573199</c:v>
                </c:pt>
                <c:pt idx="2">
                  <c:v>604437</c:v>
                </c:pt>
                <c:pt idx="3">
                  <c:v>621008</c:v>
                </c:pt>
                <c:pt idx="4">
                  <c:v>575371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7-4CDC-A504-73D1E6BC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510184"/>
        <c:axId val="494509856"/>
      </c:barChart>
      <c:lineChart>
        <c:grouping val="standard"/>
        <c:varyColors val="0"/>
        <c:ser>
          <c:idx val="1"/>
          <c:order val="1"/>
          <c:tx>
            <c:strRef>
              <c:f>'[dati ittici per aquafarm_Paola&amp;Fra_2invio.xlsx]1) Acquisti per segmento FRA'!$A$28</c:f>
              <c:strCache>
                <c:ptCount val="1"/>
                <c:pt idx="0">
                  <c:v>Percentage variation on an annual basis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tx>
                <c:rich>
                  <a:bodyPr/>
                  <a:lstStyle/>
                  <a:p>
                    <a:fld id="{4998B3B1-6B20-4AAE-85DC-E8484375F97D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07-4CDC-A504-73D1E6BCB42E}"/>
                </c:ext>
              </c:extLst>
            </c:dLbl>
            <c:dLbl>
              <c:idx val="2"/>
              <c:layout>
                <c:manualLayout>
                  <c:x val="-2.6881720430107529E-3"/>
                  <c:y val="-2.717391304347826E-2"/>
                </c:manualLayout>
              </c:layout>
              <c:tx>
                <c:rich>
                  <a:bodyPr/>
                  <a:lstStyle/>
                  <a:p>
                    <a:fld id="{5F318F8C-DFB2-4D8B-A09A-3B1D57D4E708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07-4CDC-A504-73D1E6BCB4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4A6CA3-D76B-49F3-8170-8EA8044BF926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707-4CDC-A504-73D1E6BCB4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4CA1904-3AC0-4854-B90F-6AAC11148014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707-4CDC-A504-73D1E6BCB42E}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'[dati ittici per aquafarm_Paola&amp;Fra_2invio.xlsx]1) Acquisti per segmento FRA'!$A$32:$E$32</c:f>
              <c:numCache>
                <c:formatCode>0.0</c:formatCode>
                <c:ptCount val="5"/>
                <c:pt idx="1">
                  <c:v>4.5893874065545477</c:v>
                </c:pt>
                <c:pt idx="2">
                  <c:v>5.4497652647684314</c:v>
                </c:pt>
                <c:pt idx="3">
                  <c:v>2.7415595008247347</c:v>
                </c:pt>
                <c:pt idx="4">
                  <c:v>-7.3488586298405174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07-4CDC-A504-73D1E6BC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78936"/>
        <c:axId val="390020672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</c:valAx>
      <c:valAx>
        <c:axId val="3900206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8936"/>
        <c:crosses val="max"/>
        <c:crossBetween val="between"/>
        <c:majorUnit val="5"/>
      </c:valAx>
      <c:catAx>
        <c:axId val="649278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900206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3"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000" r="26000"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73830425852E-2"/>
          <c:y val="0.90272054128413481"/>
          <c:w val="0.89999985233914825"/>
          <c:h val="6.3443279699683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seafood purchases (</a:t>
            </a:r>
            <a:r>
              <a:rPr lang="en-US" sz="14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Mln</a:t>
            </a:r>
            <a:r>
              <a:rPr 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€)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956756413512827"/>
          <c:y val="0.16798007246376812"/>
          <c:w val="0.8247290661247989"/>
          <c:h val="0.63058428775948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'[dati ittici per aquafarm_Paola&amp;Fra_2invio.xlsx]1) Acquisti per segmento FRA'!$A$16</c:f>
              <c:strCache>
                <c:ptCount val="1"/>
                <c:pt idx="0">
                  <c:v>Totat seafood purchases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515151515151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B-451B-B81B-86A4E5B3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aquafarm_Paola&amp;Fra_2invio.xlsx]1) Acquisti per segmento FRA'!$H$12:$L$12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'[dati ittici per aquafarm_Paola&amp;Fra_2invio.xlsx]1) Acquisti per segmento FRA'!$H$16:$L$16</c:f>
              <c:numCache>
                <c:formatCode>#,##0_);\(#,##0\)</c:formatCode>
                <c:ptCount val="5"/>
                <c:pt idx="0">
                  <c:v>6778.0546300000005</c:v>
                </c:pt>
                <c:pt idx="1">
                  <c:v>7096.353008</c:v>
                </c:pt>
                <c:pt idx="2">
                  <c:v>7576.7297239999998</c:v>
                </c:pt>
                <c:pt idx="3">
                  <c:v>8072.8035360000003</c:v>
                </c:pt>
                <c:pt idx="4">
                  <c:v>7942.7156670000004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B-451B-B81B-86A4E5B39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510184"/>
        <c:axId val="494509856"/>
      </c:barChart>
      <c:lineChart>
        <c:grouping val="standard"/>
        <c:varyColors val="0"/>
        <c:ser>
          <c:idx val="1"/>
          <c:order val="1"/>
          <c:tx>
            <c:strRef>
              <c:f>'[dati ittici per aquafarm_Paola&amp;Fra_2invio.xlsx]1) Acquisti per segmento FRA'!$A$28</c:f>
              <c:strCache>
                <c:ptCount val="1"/>
                <c:pt idx="0">
                  <c:v>Percentage variation on an annual basis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tx>
                <c:rich>
                  <a:bodyPr/>
                  <a:lstStyle/>
                  <a:p>
                    <a:fld id="{3995C9F6-0A34-4837-9485-F701D1AED86E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3DB-451B-B81B-86A4E5B390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E502007-CCE7-4742-8B4E-85AFA0355385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DB-451B-B81B-86A4E5B39052}"/>
                </c:ext>
              </c:extLst>
            </c:dLbl>
            <c:dLbl>
              <c:idx val="3"/>
              <c:layout>
                <c:manualLayout>
                  <c:x val="2.4193548387096774E-2"/>
                  <c:y val="3.787878787878788E-3"/>
                </c:manualLayout>
              </c:layout>
              <c:tx>
                <c:rich>
                  <a:bodyPr/>
                  <a:lstStyle/>
                  <a:p>
                    <a:fld id="{0AAE990B-2D47-454D-B6DF-B49DF01E5031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3DB-451B-B81B-86A4E5B3905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70CB88D-B4A4-44B5-B724-8A3684A6EF2A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DB-451B-B81B-86A4E5B39052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'[dati ittici per aquafarm_Paola&amp;Fra_2invio.xlsx]1) Acquisti per segmento FRA'!$G$32:$K$32</c:f>
              <c:numCache>
                <c:formatCode>0.0</c:formatCode>
                <c:ptCount val="5"/>
                <c:pt idx="1">
                  <c:v>4.6960137587442174</c:v>
                </c:pt>
                <c:pt idx="2">
                  <c:v>6.7693463876226572</c:v>
                </c:pt>
                <c:pt idx="3">
                  <c:v>6.5473341411221302</c:v>
                </c:pt>
                <c:pt idx="4">
                  <c:v>-1.6114336044458888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DB-451B-B81B-86A4E5B39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78936"/>
        <c:axId val="390020672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</c:valAx>
      <c:valAx>
        <c:axId val="3900206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8936"/>
        <c:crosses val="max"/>
        <c:crossBetween val="between"/>
        <c:majorUnit val="5"/>
      </c:valAx>
      <c:catAx>
        <c:axId val="649278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0206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3"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000" r="26000"/>
          </a:stretch>
        </a:blip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Seafood</a:t>
            </a:r>
            <a:r>
              <a:rPr lang="en-US" b="1" baseline="0" dirty="0"/>
              <a:t> </a:t>
            </a:r>
            <a:r>
              <a:rPr lang="en-US" b="1" dirty="0"/>
              <a:t>Medium price </a:t>
            </a:r>
            <a:r>
              <a:rPr lang="en-US" sz="1200" b="1" dirty="0"/>
              <a:t>(euro/kg)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956756413512827"/>
          <c:y val="0.16798007246376812"/>
          <c:w val="0.8247290661247989"/>
          <c:h val="0.63058428775948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'[dati ittici per aquafarm_Paola&amp;Fra_2invio.xlsx]1) Acquisti per segmento FRA'!$A$16</c:f>
              <c:strCache>
                <c:ptCount val="1"/>
                <c:pt idx="0">
                  <c:v>Totat seafood purchases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aquafarm_Paola&amp;Fra_2invio.xlsx]1) Acquisti per segmento FRA'!$H$12:$L$12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'[dati ittici per aquafarm_Paola&amp;Fra_2invio.xlsx]1) Acquisti per segmento FRA'!$N$16:$R$16</c:f>
              <c:numCache>
                <c:formatCode>#,##0.00_);\(#,##0.00\)</c:formatCode>
                <c:ptCount val="5"/>
                <c:pt idx="0">
                  <c:v>12.367652099181276</c:v>
                </c:pt>
                <c:pt idx="1">
                  <c:v>12.380260621529347</c:v>
                </c:pt>
                <c:pt idx="2">
                  <c:v>12.535185178935107</c:v>
                </c:pt>
                <c:pt idx="3">
                  <c:v>12.999516167263547</c:v>
                </c:pt>
                <c:pt idx="4">
                  <c:v>13.804511640315553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7-408B-9E85-4CB954D3D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510184"/>
        <c:axId val="494509856"/>
      </c:barChart>
      <c:lineChart>
        <c:grouping val="standard"/>
        <c:varyColors val="0"/>
        <c:ser>
          <c:idx val="1"/>
          <c:order val="1"/>
          <c:tx>
            <c:v>Variazione su base annua</c:v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tx>
                <c:rich>
                  <a:bodyPr/>
                  <a:lstStyle/>
                  <a:p>
                    <a:fld id="{3A710661-7888-4F15-96F0-8856D65D4D52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07-408B-9E85-4CB954D3DF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0E7801-98EE-471D-BC58-75FA2A4FDD61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07-408B-9E85-4CB954D3DF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A8D551C-6D82-432F-B74B-D691BD11A676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07-408B-9E85-4CB954D3DF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2C95CC0-0847-4AEF-9A37-CC0A7EFE5164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07-408B-9E85-4CB954D3DFAC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ittici per aquafarm_Paola&amp;Fra_2invio.xlsx]1) Acquisti per segmento FRA'!$H$21:$L$21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'[dati ittici per aquafarm_Paola&amp;Fra_2invio.xlsx]1) Acquisti per segmento FRA'!$M$32:$Q$32</c:f>
              <c:numCache>
                <c:formatCode>0.0</c:formatCode>
                <c:ptCount val="5"/>
                <c:pt idx="1">
                  <c:v>0.10194758266935257</c:v>
                </c:pt>
                <c:pt idx="2">
                  <c:v>1.2513836512968501</c:v>
                </c:pt>
                <c:pt idx="3">
                  <c:v>3.7042212117355082</c:v>
                </c:pt>
                <c:pt idx="4">
                  <c:v>6.1925033416183002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07-408B-9E85-4CB954D3D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78936"/>
        <c:axId val="390020672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</c:valAx>
      <c:valAx>
        <c:axId val="3900206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8936"/>
        <c:crosses val="max"/>
        <c:crossBetween val="between"/>
      </c:valAx>
      <c:catAx>
        <c:axId val="649278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0206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3"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000" r="26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Medium  price by category</a:t>
            </a:r>
            <a:r>
              <a:rPr lang="en-US" sz="1400" b="1" baseline="0" dirty="0"/>
              <a:t> </a:t>
            </a:r>
            <a:r>
              <a:rPr lang="en-US" sz="1100" b="1" baseline="0" dirty="0"/>
              <a:t>(euro/kg</a:t>
            </a:r>
            <a:r>
              <a:rPr lang="en-US" sz="1100" b="1" dirty="0"/>
              <a:t>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225573617813902"/>
          <c:y val="0.15913831394417871"/>
          <c:w val="0.8247290661247989"/>
          <c:h val="0.55391157052505002"/>
        </c:manualLayout>
      </c:layout>
      <c:lineChart>
        <c:grouping val="standard"/>
        <c:varyColors val="0"/>
        <c:ser>
          <c:idx val="0"/>
          <c:order val="0"/>
          <c:tx>
            <c:strRef>
              <c:f>'[dati ittici per aquafarm_Paola&amp;Fra_2invio.xlsx]1) Acquisti per segmento FRA'!$A$13</c:f>
              <c:strCache>
                <c:ptCount val="1"/>
                <c:pt idx="0">
                  <c:v>Fresh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cat>
            <c:strRef>
              <c:f>'[dati ittici per aquafarm_Paola&amp;Fra_2invio.xlsx]1) Acquisti per segmento FRA'!$N$12:$R$12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'[dati ittici per aquafarm_Paola&amp;Fra_2invio.xlsx]1) Acquisti per segmento FRA'!$N$13:$R$13</c:f>
              <c:numCache>
                <c:formatCode>#,##0.00_);\(#,##0.00\)</c:formatCode>
                <c:ptCount val="5"/>
                <c:pt idx="0">
                  <c:v>13.406041143148212</c:v>
                </c:pt>
                <c:pt idx="1">
                  <c:v>13.278530596172526</c:v>
                </c:pt>
                <c:pt idx="2">
                  <c:v>13.438078515493759</c:v>
                </c:pt>
                <c:pt idx="3">
                  <c:v>14.078959218128865</c:v>
                </c:pt>
                <c:pt idx="4">
                  <c:v>15.060251339371312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39-4D53-8568-61DC63FCC4AA}"/>
            </c:ext>
          </c:extLst>
        </c:ser>
        <c:ser>
          <c:idx val="1"/>
          <c:order val="1"/>
          <c:tx>
            <c:strRef>
              <c:f>'[dati ittici per aquafarm_Paola&amp;Fra_2invio.xlsx]1) Acquisti per segmento FRA'!$A$14</c:f>
              <c:strCache>
                <c:ptCount val="1"/>
                <c:pt idx="0">
                  <c:v>Frozen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'[dati ittici per aquafarm_Paola&amp;Fra_2invio.xlsx]1) Acquisti per segmento FRA'!$N$12:$R$12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'[dati ittici per aquafarm_Paola&amp;Fra_2invio.xlsx]1) Acquisti per segmento FRA'!$N$14:$R$14</c:f>
              <c:numCache>
                <c:formatCode>#,##0.00_);\(#,##0.00\)</c:formatCode>
                <c:ptCount val="5"/>
                <c:pt idx="0">
                  <c:v>9.4975844952765183</c:v>
                </c:pt>
                <c:pt idx="1">
                  <c:v>9.6601424358918351</c:v>
                </c:pt>
                <c:pt idx="2">
                  <c:v>9.969416000205559</c:v>
                </c:pt>
                <c:pt idx="3">
                  <c:v>10.053836808355921</c:v>
                </c:pt>
                <c:pt idx="4">
                  <c:v>10.676209669120276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9-4D53-8568-61DC63FCC4AA}"/>
            </c:ext>
          </c:extLst>
        </c:ser>
        <c:ser>
          <c:idx val="2"/>
          <c:order val="2"/>
          <c:tx>
            <c:strRef>
              <c:f>'[dati ittici per aquafarm_Paola&amp;Fra_2invio.xlsx]1) Acquisti per segmento FRA'!$A$15</c:f>
              <c:strCache>
                <c:ptCount val="1"/>
                <c:pt idx="0">
                  <c:v>Canned, smoked and dried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5000"/>
                </a:schemeClr>
              </a:solidFill>
              <a:ln w="9525">
                <a:solidFill>
                  <a:schemeClr val="accent5">
                    <a:shade val="65000"/>
                  </a:schemeClr>
                </a:solidFill>
              </a:ln>
              <a:effectLst/>
            </c:spPr>
          </c:marker>
          <c:cat>
            <c:strRef>
              <c:f>'[dati ittici per aquafarm_Paola&amp;Fra_2invio.xlsx]1) Acquisti per segmento FRA'!$N$12:$R$12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'[dati ittici per aquafarm_Paola&amp;Fra_2invio.xlsx]1) Acquisti per segmento FRA'!$N$15:$R$15</c:f>
              <c:numCache>
                <c:formatCode>#,##0.00_);\(#,##0.00\)</c:formatCode>
                <c:ptCount val="5"/>
                <c:pt idx="0">
                  <c:v>13.019649962268897</c:v>
                </c:pt>
                <c:pt idx="1">
                  <c:v>13.17264348530159</c:v>
                </c:pt>
                <c:pt idx="2">
                  <c:v>13.405674812970384</c:v>
                </c:pt>
                <c:pt idx="3">
                  <c:v>13.722448178654293</c:v>
                </c:pt>
                <c:pt idx="4">
                  <c:v>14.416686234937272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39-4D53-8568-61DC63FCC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510184"/>
        <c:axId val="494509856"/>
      </c:lineChart>
      <c:catAx>
        <c:axId val="494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09856"/>
        <c:crosses val="autoZero"/>
        <c:auto val="1"/>
        <c:lblAlgn val="ctr"/>
        <c:lblOffset val="100"/>
        <c:noMultiLvlLbl val="0"/>
      </c:catAx>
      <c:valAx>
        <c:axId val="494509856"/>
        <c:scaling>
          <c:orientation val="minMax"/>
          <c:max val="16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4510184"/>
        <c:crosses val="autoZero"/>
        <c:crossBetween val="between"/>
        <c:majorUnit val="1"/>
      </c:valAx>
      <c:spPr>
        <a:blipFill dpi="0" rotWithShape="1">
          <a:blip xmlns:r="http://schemas.openxmlformats.org/officeDocument/2006/relationships" r:embed="rId3"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000" r="26000"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763085781678167"/>
          <c:w val="1"/>
          <c:h val="0.18034271046515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Volume </a:t>
            </a: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purchases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composition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category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(2022)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F-47D2-9809-A6018F39345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F-47D2-9809-A6018F393453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4F-47D2-9809-A6018F393453}"/>
              </c:ext>
            </c:extLst>
          </c:dPt>
          <c:dLbls>
            <c:dLbl>
              <c:idx val="0"/>
              <c:layout>
                <c:manualLayout>
                  <c:x val="0.15130030400043351"/>
                  <c:y val="-0.24003623188405798"/>
                </c:manualLayout>
              </c:layout>
              <c:tx>
                <c:rich>
                  <a:bodyPr/>
                  <a:lstStyle/>
                  <a:p>
                    <a:fld id="{311A367E-6A5A-484F-AF83-BBE7A98E342C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C11E441F-66FF-4114-945E-FC201AE12D3B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4F-47D2-9809-A6018F393453}"/>
                </c:ext>
              </c:extLst>
            </c:dLbl>
            <c:dLbl>
              <c:idx val="1"/>
              <c:layout>
                <c:manualLayout>
                  <c:x val="-0.23451547120067215"/>
                  <c:y val="9.5108695652173919E-2"/>
                </c:manualLayout>
              </c:layout>
              <c:tx>
                <c:rich>
                  <a:bodyPr/>
                  <a:lstStyle/>
                  <a:p>
                    <a:fld id="{1DE903CC-96B5-4848-87DC-03D72FE759E6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E6E56927-33AF-48BE-960C-2773E20B04C3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4F-47D2-9809-A6018F393453}"/>
                </c:ext>
              </c:extLst>
            </c:dLbl>
            <c:dLbl>
              <c:idx val="2"/>
              <c:layout>
                <c:manualLayout>
                  <c:x val="-0.19290788760055291"/>
                  <c:y val="-0.13134057971014496"/>
                </c:manualLayout>
              </c:layout>
              <c:tx>
                <c:rich>
                  <a:bodyPr/>
                  <a:lstStyle/>
                  <a:p>
                    <a:fld id="{43564DCE-C0BB-4FFF-9BB8-DFD640033248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ED26FFE7-542A-4EDB-BAED-7769D5BBF58E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4F-47D2-9809-A6018F393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'[dati ittici per aquafarm_Paola&amp;Fra_2invio.xlsx]1) Acquisti per segmento FRA'!$A$22:$A$24</c:f>
              <c:strCache>
                <c:ptCount val="3"/>
                <c:pt idx="0">
                  <c:v>Fresh</c:v>
                </c:pt>
                <c:pt idx="1">
                  <c:v>Frozen</c:v>
                </c:pt>
                <c:pt idx="2">
                  <c:v>Canned, smoked and dried</c:v>
                </c:pt>
              </c:strCache>
            </c:strRef>
          </c:cat>
          <c:val>
            <c:numRef>
              <c:f>'[dati ittici per aquafarm_Paola&amp;Fra_2invio.xlsx]1) Acquisti per segmento FRA'!$F$22:$F$24</c:f>
              <c:numCache>
                <c:formatCode>0.0</c:formatCode>
                <c:ptCount val="3"/>
                <c:pt idx="0">
                  <c:v>46.228085878502739</c:v>
                </c:pt>
                <c:pt idx="1">
                  <c:v>24.319960512434584</c:v>
                </c:pt>
                <c:pt idx="2">
                  <c:v>29.451953609062677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4F-47D2-9809-A6018F3934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Seafood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expense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composition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it-IT" sz="1600" b="1" i="0" u="none" strike="noStrike" kern="1200" spc="0" baseline="0" dirty="0" err="1">
                <a:solidFill>
                  <a:schemeClr val="accent5">
                    <a:lumMod val="75000"/>
                  </a:schemeClr>
                </a:solidFill>
              </a:rPr>
              <a:t>category</a:t>
            </a:r>
            <a:r>
              <a:rPr lang="it-IT" sz="1600" b="1" i="0" u="none" strike="noStrike" kern="1200" spc="0" baseline="0" dirty="0">
                <a:solidFill>
                  <a:schemeClr val="accent5">
                    <a:lumMod val="75000"/>
                  </a:schemeClr>
                </a:solidFill>
              </a:rPr>
              <a:t> (2022)</a:t>
            </a:r>
          </a:p>
        </c:rich>
      </c:tx>
      <c:layout>
        <c:manualLayout>
          <c:xMode val="edge"/>
          <c:yMode val="edge"/>
          <c:x val="0.15436383732119832"/>
          <c:y val="3.170289855072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78-4219-9B38-CADB755E6A2C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78-4219-9B38-CADB755E6A2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78-4219-9B38-CADB755E6A2C}"/>
              </c:ext>
            </c:extLst>
          </c:dPt>
          <c:dLbls>
            <c:dLbl>
              <c:idx val="0"/>
              <c:layout>
                <c:manualLayout>
                  <c:x val="0.1739953496004987"/>
                  <c:y val="-0.22192028985507245"/>
                </c:manualLayout>
              </c:layout>
              <c:tx>
                <c:rich>
                  <a:bodyPr/>
                  <a:lstStyle/>
                  <a:p>
                    <a:fld id="{612E652E-F067-408F-BC06-CF5ACFBEE79F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85D005FF-E832-41CF-8A83-42E8CEB32EF6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78-4219-9B38-CADB755E6A2C}"/>
                </c:ext>
              </c:extLst>
            </c:dLbl>
            <c:dLbl>
              <c:idx val="1"/>
              <c:layout>
                <c:manualLayout>
                  <c:x val="-0.24586299400070472"/>
                  <c:y val="8.6050724637681153E-2"/>
                </c:manualLayout>
              </c:layout>
              <c:tx>
                <c:rich>
                  <a:bodyPr/>
                  <a:lstStyle/>
                  <a:p>
                    <a:fld id="{ACE43B3B-E53E-4D60-B556-9526A0A39AF9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418F619F-C621-4EA5-8999-76D8720EE869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78-4219-9B38-CADB755E6A2C}"/>
                </c:ext>
              </c:extLst>
            </c:dLbl>
            <c:dLbl>
              <c:idx val="2"/>
              <c:layout>
                <c:manualLayout>
                  <c:x val="-0.19669039520056375"/>
                  <c:y val="-0.11775362318840583"/>
                </c:manualLayout>
              </c:layout>
              <c:tx>
                <c:rich>
                  <a:bodyPr/>
                  <a:lstStyle/>
                  <a:p>
                    <a:fld id="{258CDC79-00D4-457D-8CBA-66494A7DA826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DF4E62AA-FD6F-4F93-8000-5921A27BCF7E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78-4219-9B38-CADB755E6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'[dati ittici per aquafarm_Paola&amp;Fra_2invio.xlsx]1) Acquisti per segmento FRA'!$A$22:$A$24</c:f>
              <c:strCache>
                <c:ptCount val="3"/>
                <c:pt idx="0">
                  <c:v>Fresh</c:v>
                </c:pt>
                <c:pt idx="1">
                  <c:v>Frozen</c:v>
                </c:pt>
                <c:pt idx="2">
                  <c:v>Canned, smoked and dried</c:v>
                </c:pt>
              </c:strCache>
            </c:strRef>
          </c:cat>
          <c:val>
            <c:numRef>
              <c:f>'[dati ittici per aquafarm_Paola&amp;Fra_2invio.xlsx]1) Acquisti per segmento FRA'!$L$22:$L$24</c:f>
              <c:numCache>
                <c:formatCode>0.0</c:formatCode>
                <c:ptCount val="3"/>
                <c:pt idx="0">
                  <c:v>50.433264892547733</c:v>
                </c:pt>
                <c:pt idx="1">
                  <c:v>18.808705757992485</c:v>
                </c:pt>
                <c:pt idx="2">
                  <c:v>30.758029349459783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78-4219-9B38-CADB755E6A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0.28346</cdr:x>
      <cdr:y>0.0117</cdr:y>
    </cdr:from>
    <cdr:to>
      <cdr:x>0.72659</cdr:x>
      <cdr:y>0.12211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748F086-2B16-D19E-DD82-95FAC9921D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95958" y="36546"/>
          <a:ext cx="2026013" cy="34496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2.05052E-7</cdr:x>
      <cdr:y>0.459</cdr:y>
    </cdr:from>
    <cdr:to>
      <cdr:x>0.86254</cdr:x>
      <cdr:y>0.53043</cdr:y>
    </cdr:to>
    <cdr:sp macro="" textlink="">
      <cdr:nvSpPr>
        <cdr:cNvPr id="3" name="Rettangolo 2">
          <a:extLst xmlns:a="http://schemas.openxmlformats.org/drawingml/2006/main">
            <a:ext uri="{FF2B5EF4-FFF2-40B4-BE49-F238E27FC236}">
              <a16:creationId xmlns:a16="http://schemas.microsoft.com/office/drawing/2014/main" id="{1ACBAADE-4D60-4794-1F69-D39DCEB689CD}"/>
            </a:ext>
          </a:extLst>
        </cdr:cNvPr>
        <cdr:cNvSpPr/>
      </cdr:nvSpPr>
      <cdr:spPr>
        <a:xfrm xmlns:a="http://schemas.openxmlformats.org/drawingml/2006/main">
          <a:off x="1" y="1958653"/>
          <a:ext cx="4206428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0.00889</cdr:x>
      <cdr:y>0.43464</cdr:y>
    </cdr:from>
    <cdr:to>
      <cdr:x>0.77333</cdr:x>
      <cdr:y>0.55964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8F934747-7B1C-CEFD-B57F-C39606D7C042}"/>
            </a:ext>
          </a:extLst>
        </cdr:cNvPr>
        <cdr:cNvSpPr/>
      </cdr:nvSpPr>
      <cdr:spPr>
        <a:xfrm xmlns:a="http://schemas.openxmlformats.org/drawingml/2006/main">
          <a:off x="50800" y="1854693"/>
          <a:ext cx="4368800" cy="5334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</cdr:x>
      <cdr:y>0.61808</cdr:y>
    </cdr:from>
    <cdr:to>
      <cdr:x>0.77603</cdr:x>
      <cdr:y>0.68951</cdr:y>
    </cdr:to>
    <cdr:sp macro="" textlink="">
      <cdr:nvSpPr>
        <cdr:cNvPr id="3" name="Rettangolo 2">
          <a:extLst xmlns:a="http://schemas.openxmlformats.org/drawingml/2006/main">
            <a:ext uri="{FF2B5EF4-FFF2-40B4-BE49-F238E27FC236}">
              <a16:creationId xmlns:a16="http://schemas.microsoft.com/office/drawing/2014/main" id="{1ACBAADE-4D60-4794-1F69-D39DCEB689CD}"/>
            </a:ext>
          </a:extLst>
        </cdr:cNvPr>
        <cdr:cNvSpPr/>
      </cdr:nvSpPr>
      <cdr:spPr>
        <a:xfrm xmlns:a="http://schemas.openxmlformats.org/drawingml/2006/main">
          <a:off x="0" y="2637475"/>
          <a:ext cx="4435028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0.00782</cdr:x>
      <cdr:y>0.83356</cdr:y>
    </cdr:from>
    <cdr:to>
      <cdr:x>0.78385</cdr:x>
      <cdr:y>0.90499</cdr:y>
    </cdr:to>
    <cdr:sp macro="" textlink="">
      <cdr:nvSpPr>
        <cdr:cNvPr id="4" name="Rettangolo 3">
          <a:extLst xmlns:a="http://schemas.openxmlformats.org/drawingml/2006/main">
            <a:ext uri="{FF2B5EF4-FFF2-40B4-BE49-F238E27FC236}">
              <a16:creationId xmlns:a16="http://schemas.microsoft.com/office/drawing/2014/main" id="{A9680A0B-CAC7-F95B-20FA-1AF9B94E42DD}"/>
            </a:ext>
          </a:extLst>
        </cdr:cNvPr>
        <cdr:cNvSpPr/>
      </cdr:nvSpPr>
      <cdr:spPr>
        <a:xfrm xmlns:a="http://schemas.openxmlformats.org/drawingml/2006/main">
          <a:off x="44667" y="3556986"/>
          <a:ext cx="4435028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0.04985</cdr:x>
      <cdr:y>0.78973</cdr:y>
    </cdr:from>
    <cdr:to>
      <cdr:x>0.75043</cdr:x>
      <cdr:y>0.84966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1ACBAADE-4D60-4794-1F69-D39DCEB689CD}"/>
            </a:ext>
          </a:extLst>
        </cdr:cNvPr>
        <cdr:cNvSpPr/>
      </cdr:nvSpPr>
      <cdr:spPr>
        <a:xfrm xmlns:a="http://schemas.openxmlformats.org/drawingml/2006/main">
          <a:off x="260286" y="3344351"/>
          <a:ext cx="3657600" cy="25375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0.07418</cdr:x>
      <cdr:y>0.34393</cdr:y>
    </cdr:from>
    <cdr:to>
      <cdr:x>0.77475</cdr:x>
      <cdr:y>0.40385</cdr:y>
    </cdr:to>
    <cdr:sp macro="" textlink="">
      <cdr:nvSpPr>
        <cdr:cNvPr id="3" name="Rettangolo 2">
          <a:extLst xmlns:a="http://schemas.openxmlformats.org/drawingml/2006/main">
            <a:ext uri="{FF2B5EF4-FFF2-40B4-BE49-F238E27FC236}">
              <a16:creationId xmlns:a16="http://schemas.microsoft.com/office/drawing/2014/main" id="{6710B68E-64B1-83E4-2BBD-EE06D5139698}"/>
            </a:ext>
          </a:extLst>
        </cdr:cNvPr>
        <cdr:cNvSpPr/>
      </cdr:nvSpPr>
      <cdr:spPr>
        <a:xfrm xmlns:a="http://schemas.openxmlformats.org/drawingml/2006/main">
          <a:off x="387286" y="1456461"/>
          <a:ext cx="3657600" cy="25375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0.06576</cdr:x>
      <cdr:y>0.79617</cdr:y>
    </cdr:from>
    <cdr:to>
      <cdr:x>0.58365</cdr:x>
      <cdr:y>0.85466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1AF9A455-3C02-6597-9995-6A6D0FDFF7C9}"/>
            </a:ext>
          </a:extLst>
        </cdr:cNvPr>
        <cdr:cNvSpPr/>
      </cdr:nvSpPr>
      <cdr:spPr>
        <a:xfrm xmlns:a="http://schemas.openxmlformats.org/drawingml/2006/main">
          <a:off x="328960" y="3454680"/>
          <a:ext cx="2590800" cy="25379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0.05053</cdr:x>
      <cdr:y>0.54097</cdr:y>
    </cdr:from>
    <cdr:to>
      <cdr:x>0.56842</cdr:x>
      <cdr:y>0.59946</cdr:y>
    </cdr:to>
    <cdr:sp macro="" textlink="">
      <cdr:nvSpPr>
        <cdr:cNvPr id="3" name="Rettangolo 2">
          <a:extLst xmlns:a="http://schemas.openxmlformats.org/drawingml/2006/main">
            <a:ext uri="{FF2B5EF4-FFF2-40B4-BE49-F238E27FC236}">
              <a16:creationId xmlns:a16="http://schemas.microsoft.com/office/drawing/2014/main" id="{DB6DE9E5-1BE8-F3F8-9DFD-53CD39E57208}"/>
            </a:ext>
          </a:extLst>
        </cdr:cNvPr>
        <cdr:cNvSpPr/>
      </cdr:nvSpPr>
      <cdr:spPr>
        <a:xfrm xmlns:a="http://schemas.openxmlformats.org/drawingml/2006/main">
          <a:off x="252760" y="2347331"/>
          <a:ext cx="2590800" cy="25379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0.05053</cdr:x>
      <cdr:y>0.48847</cdr:y>
    </cdr:from>
    <cdr:to>
      <cdr:x>0.56842</cdr:x>
      <cdr:y>0.54695</cdr:y>
    </cdr:to>
    <cdr:sp macro="" textlink="">
      <cdr:nvSpPr>
        <cdr:cNvPr id="4" name="Rettangolo 3">
          <a:extLst xmlns:a="http://schemas.openxmlformats.org/drawingml/2006/main">
            <a:ext uri="{FF2B5EF4-FFF2-40B4-BE49-F238E27FC236}">
              <a16:creationId xmlns:a16="http://schemas.microsoft.com/office/drawing/2014/main" id="{FF0A5B43-4D16-0989-C624-2C607F3C2BEA}"/>
            </a:ext>
          </a:extLst>
        </cdr:cNvPr>
        <cdr:cNvSpPr/>
      </cdr:nvSpPr>
      <cdr:spPr>
        <a:xfrm xmlns:a="http://schemas.openxmlformats.org/drawingml/2006/main">
          <a:off x="252760" y="2119506"/>
          <a:ext cx="2590800" cy="25379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0.05053</cdr:x>
      <cdr:y>0.27755</cdr:y>
    </cdr:from>
    <cdr:to>
      <cdr:x>0.56842</cdr:x>
      <cdr:y>0.33604</cdr:y>
    </cdr:to>
    <cdr:sp macro="" textlink="">
      <cdr:nvSpPr>
        <cdr:cNvPr id="5" name="Rettangolo 4">
          <a:extLst xmlns:a="http://schemas.openxmlformats.org/drawingml/2006/main">
            <a:ext uri="{FF2B5EF4-FFF2-40B4-BE49-F238E27FC236}">
              <a16:creationId xmlns:a16="http://schemas.microsoft.com/office/drawing/2014/main" id="{FF0A5B43-4D16-0989-C624-2C607F3C2BEA}"/>
            </a:ext>
          </a:extLst>
        </cdr:cNvPr>
        <cdr:cNvSpPr/>
      </cdr:nvSpPr>
      <cdr:spPr>
        <a:xfrm xmlns:a="http://schemas.openxmlformats.org/drawingml/2006/main">
          <a:off x="252760" y="1204331"/>
          <a:ext cx="2590800" cy="25379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8000"/>
          </a:srgbClr>
        </a:solidFill>
        <a:ln xmlns:a="http://schemas.openxmlformats.org/drawingml/2006/main">
          <a:solidFill>
            <a:srgbClr val="FFC000">
              <a:alpha val="36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7CCF-6741-D247-A1D6-CAE45310F009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C0F9-EBEC-9B4E-8A2F-AD7CD531A3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42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it-IT" dirty="0"/>
              <a:t>In 2023 price </a:t>
            </a:r>
            <a:r>
              <a:rPr lang="it-IT" dirty="0" err="1"/>
              <a:t>inflation</a:t>
            </a:r>
            <a:r>
              <a:rPr lang="it-IT" dirty="0"/>
              <a:t> </a:t>
            </a:r>
            <a:r>
              <a:rPr lang="it-IT" dirty="0" err="1"/>
              <a:t>confirmed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61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04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30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98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5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164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77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it-IT" b="1" dirty="0" err="1">
                <a:solidFill>
                  <a:srgbClr val="FF0000"/>
                </a:solidFill>
              </a:rPr>
              <a:t>Purchasing</a:t>
            </a:r>
            <a:r>
              <a:rPr lang="it-IT" b="1" dirty="0">
                <a:solidFill>
                  <a:srgbClr val="FF0000"/>
                </a:solidFill>
              </a:rPr>
              <a:t> manager: the family component </a:t>
            </a:r>
            <a:r>
              <a:rPr lang="it-IT" b="1" dirty="0" err="1">
                <a:solidFill>
                  <a:srgbClr val="FF0000"/>
                </a:solidFill>
              </a:rPr>
              <a:t>responsable</a:t>
            </a:r>
            <a:r>
              <a:rPr lang="it-IT" b="1" dirty="0">
                <a:solidFill>
                  <a:srgbClr val="FF0000"/>
                </a:solidFill>
              </a:rPr>
              <a:t> for food </a:t>
            </a:r>
            <a:r>
              <a:rPr lang="it-IT" b="1" dirty="0" err="1">
                <a:solidFill>
                  <a:srgbClr val="FF0000"/>
                </a:solidFill>
              </a:rPr>
              <a:t>purchasing</a:t>
            </a:r>
            <a:r>
              <a:rPr lang="it-IT" b="1" dirty="0">
                <a:solidFill>
                  <a:srgbClr val="FF0000"/>
                </a:solidFill>
              </a:rPr>
              <a:t> – </a:t>
            </a:r>
            <a:r>
              <a:rPr lang="it-IT" b="1" dirty="0" err="1">
                <a:solidFill>
                  <a:srgbClr val="FF0000"/>
                </a:solidFill>
              </a:rPr>
              <a:t>who</a:t>
            </a:r>
            <a:r>
              <a:rPr lang="it-IT" b="1" dirty="0">
                <a:solidFill>
                  <a:srgbClr val="FF0000"/>
                </a:solidFill>
              </a:rPr>
              <a:t> makes food </a:t>
            </a:r>
            <a:r>
              <a:rPr lang="it-IT" b="1" dirty="0" err="1">
                <a:solidFill>
                  <a:srgbClr val="FF0000"/>
                </a:solidFill>
              </a:rPr>
              <a:t>purchases</a:t>
            </a:r>
            <a:r>
              <a:rPr lang="it-IT" b="1" dirty="0">
                <a:solidFill>
                  <a:srgbClr val="FF0000"/>
                </a:solidFill>
              </a:rPr>
              <a:t> more </a:t>
            </a:r>
            <a:r>
              <a:rPr lang="it-IT" b="1" dirty="0" err="1">
                <a:solidFill>
                  <a:srgbClr val="FF0000"/>
                </a:solidFill>
              </a:rPr>
              <a:t>frequently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41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PRE-FAMILIES: </a:t>
            </a:r>
            <a:r>
              <a:rPr lang="en-US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Single or young couple without children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NEW-FAMILIES: Families with </a:t>
            </a:r>
            <a:r>
              <a:rPr lang="it-IT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young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children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MATURING-FAMILIES: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and teenagers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ESTABILISHED-FAMILIES: with teenagers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POST FAMILIES: </a:t>
            </a:r>
            <a:r>
              <a:rPr lang="en-US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Singles or families with sons over 18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OLDER COUPLES: </a:t>
            </a:r>
            <a:r>
              <a:rPr lang="it-IT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Couple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over 55 </a:t>
            </a:r>
            <a:r>
              <a:rPr lang="it-IT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years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OLDER SINGLES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Singles over 55 </a:t>
            </a:r>
            <a:r>
              <a:rPr lang="it-IT" sz="18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years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38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73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640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3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76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8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50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5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it-IT" dirty="0"/>
              <a:t>INSERIRE QUALCHE DATO SUL CALO DEI VOLUMI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13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515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16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6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NI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EEB333FC-8480-41A7-B93A-0922BC188F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960" y="2265530"/>
            <a:ext cx="6421800" cy="55387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5400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8341524-0B08-49B5-854B-5F70A1FAE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5468" y="3192076"/>
            <a:ext cx="6422292" cy="240963"/>
          </a:xfrm>
          <a:prstGeom prst="rect">
            <a:avLst/>
          </a:prstGeom>
          <a:solidFill>
            <a:srgbClr val="31859C"/>
          </a:solidFill>
        </p:spPr>
        <p:txBody>
          <a:bodyPr vert="horz" wrap="square" lIns="0" tIns="2540" rIns="0" bIns="0" rtlCol="0">
            <a:spAutoFit/>
          </a:bodyPr>
          <a:lstStyle>
            <a:lvl1pPr>
              <a:defRPr lang="it-IT" sz="1600" kern="1200" spc="-15" dirty="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4200"/>
              </a:lnSpc>
              <a:spcBef>
                <a:spcPts val="20"/>
              </a:spcBef>
            </a:pPr>
            <a:r>
              <a:rPr lang="it-IT" dirty="0"/>
              <a:t>SCHEDA DI SETTORE</a:t>
            </a: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647B90BE-38DA-42EE-AFE1-E3089D5896CA}"/>
              </a:ext>
            </a:extLst>
          </p:cNvPr>
          <p:cNvSpPr txBox="1"/>
          <p:nvPr userDrawn="1"/>
        </p:nvSpPr>
        <p:spPr>
          <a:xfrm>
            <a:off x="5465400" y="454663"/>
            <a:ext cx="48215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Istituto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di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Servizi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per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6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il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Mercato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Agricolo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Alimentare</a:t>
            </a:r>
            <a:endParaRPr sz="1400" dirty="0">
              <a:latin typeface="Arial Nova" panose="020B0504020202020204" pitchFamily="34" charset="0"/>
              <a:cs typeface="Bahnschrift Light" panose="020F030202020403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1CBEEC1-42F5-4D8E-86A5-02F4E2EB0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62" y="4825092"/>
            <a:ext cx="1992388" cy="1222914"/>
          </a:xfrm>
          <a:prstGeom prst="rect">
            <a:avLst/>
          </a:prstGeom>
        </p:spPr>
      </p:pic>
      <p:pic>
        <p:nvPicPr>
          <p:cNvPr id="38" name="Immagine 3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2F9E672-242A-4E58-A566-1716E2FF2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347AED4F-9F76-4BFF-82B5-1742CA4D40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50" y="6127245"/>
            <a:ext cx="3168650" cy="228268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it-IT" sz="1400" kern="1200" spc="-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data </a:t>
            </a:r>
            <a:r>
              <a:rPr lang="it-IT" dirty="0" err="1"/>
              <a:t>Xxxx</a:t>
            </a:r>
            <a:r>
              <a:rPr lang="it-IT" dirty="0"/>
              <a:t> </a:t>
            </a:r>
            <a:r>
              <a:rPr lang="it-IT" dirty="0" err="1"/>
              <a:t>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8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" y="192969"/>
            <a:ext cx="10608128" cy="505731"/>
          </a:xfr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en-US" sz="2800" b="0" kern="1200" cap="small" baseline="0" dirty="0">
                <a:solidFill>
                  <a:srgbClr val="2B5C82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3" y="1529065"/>
            <a:ext cx="11295743" cy="4647897"/>
          </a:xfrm>
        </p:spPr>
        <p:txBody>
          <a:bodyPr>
            <a:normAutofit/>
          </a:bodyPr>
          <a:lstStyle>
            <a:lvl1pPr marL="355600" indent="-355600"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31825" indent="-273050">
              <a:buFontTx/>
              <a:buBlip>
                <a:blip r:embed="rId3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90600" indent="-271463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472" y="6496970"/>
            <a:ext cx="540657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BF04288-000A-464D-A397-F22655B3CB4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/>
          <p:cNvCxnSpPr/>
          <p:nvPr userDrawn="1"/>
        </p:nvCxnSpPr>
        <p:spPr>
          <a:xfrm>
            <a:off x="3610427" y="6518674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5343" y="905112"/>
            <a:ext cx="10608128" cy="461962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it-IT" sz="2400" b="0" kern="1200" cap="sm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lo stile del sottotitolo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701" y="6247912"/>
            <a:ext cx="932403" cy="553435"/>
          </a:xfrm>
          <a:prstGeom prst="rect">
            <a:avLst/>
          </a:prstGeom>
        </p:spPr>
      </p:pic>
      <p:cxnSp>
        <p:nvCxnSpPr>
          <p:cNvPr id="11" name="Connettore diritto 10"/>
          <p:cNvCxnSpPr/>
          <p:nvPr userDrawn="1"/>
        </p:nvCxnSpPr>
        <p:spPr>
          <a:xfrm>
            <a:off x="319315" y="827315"/>
            <a:ext cx="10443885" cy="0"/>
          </a:xfrm>
          <a:prstGeom prst="line">
            <a:avLst/>
          </a:prstGeom>
          <a:ln>
            <a:solidFill>
              <a:srgbClr val="EDB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5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4400" y="4258498"/>
            <a:ext cx="3634317" cy="25995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2"/>
          <a:srcRect l="42175" t="4381" b="31548"/>
          <a:stretch/>
        </p:blipFill>
        <p:spPr>
          <a:xfrm>
            <a:off x="10090453" y="5081502"/>
            <a:ext cx="2101548" cy="1665515"/>
          </a:xfrm>
          <a:prstGeom prst="rect">
            <a:avLst/>
          </a:prstGeom>
        </p:spPr>
      </p:pic>
      <p:grpSp>
        <p:nvGrpSpPr>
          <p:cNvPr id="12" name="Gruppo 11"/>
          <p:cNvGrpSpPr/>
          <p:nvPr userDrawn="1"/>
        </p:nvGrpSpPr>
        <p:grpSpPr>
          <a:xfrm>
            <a:off x="35983" y="4039877"/>
            <a:ext cx="2535767" cy="2797796"/>
            <a:chOff x="26987" y="4039877"/>
            <a:chExt cx="1901825" cy="2797796"/>
          </a:xfrm>
        </p:grpSpPr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987" y="4039877"/>
              <a:ext cx="1901825" cy="2797796"/>
            </a:xfrm>
            <a:prstGeom prst="rect">
              <a:avLst/>
            </a:prstGeom>
          </p:spPr>
        </p:pic>
        <p:sp>
          <p:nvSpPr>
            <p:cNvPr id="11" name="Rettangolo arrotondato 10"/>
            <p:cNvSpPr/>
            <p:nvPr userDrawn="1"/>
          </p:nvSpPr>
          <p:spPr>
            <a:xfrm>
              <a:off x="1743755" y="4058606"/>
              <a:ext cx="185057" cy="1676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</p:grp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42291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1663304"/>
            <a:ext cx="10363200" cy="1846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4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472" y="6496970"/>
            <a:ext cx="540657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BF04288-000A-464D-A397-F22655B3CB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75343" y="192969"/>
            <a:ext cx="10185400" cy="505731"/>
          </a:xfr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en-US" sz="2800" b="0" kern="1200" cap="small" baseline="0" dirty="0">
                <a:solidFill>
                  <a:srgbClr val="2B5C82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9" name="Segnaposto tes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5343" y="905112"/>
            <a:ext cx="10185400" cy="461962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it-IT" sz="2400" b="0" kern="1200" cap="sm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lo stile del sottotitolo</a:t>
            </a:r>
          </a:p>
        </p:txBody>
      </p:sp>
      <p:cxnSp>
        <p:nvCxnSpPr>
          <p:cNvPr id="21" name="Connettore diritto 20"/>
          <p:cNvCxnSpPr/>
          <p:nvPr userDrawn="1"/>
        </p:nvCxnSpPr>
        <p:spPr>
          <a:xfrm>
            <a:off x="3610427" y="6518674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701" y="6247912"/>
            <a:ext cx="932403" cy="553435"/>
          </a:xfrm>
          <a:prstGeom prst="rect">
            <a:avLst/>
          </a:prstGeom>
        </p:spPr>
      </p:pic>
      <p:cxnSp>
        <p:nvCxnSpPr>
          <p:cNvPr id="12" name="Connettore diritto 11"/>
          <p:cNvCxnSpPr/>
          <p:nvPr userDrawn="1"/>
        </p:nvCxnSpPr>
        <p:spPr>
          <a:xfrm>
            <a:off x="319315" y="827315"/>
            <a:ext cx="10443885" cy="0"/>
          </a:xfrm>
          <a:prstGeom prst="line">
            <a:avLst/>
          </a:prstGeom>
          <a:ln>
            <a:solidFill>
              <a:srgbClr val="EDB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C95A9F-A705-4BC0-B26E-06850927F1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EEB333FC-8480-41A7-B93A-0922BC188F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4908" y="3236068"/>
            <a:ext cx="6422292" cy="1038746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 DELLA SEZIONE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8341524-0B08-49B5-854B-5F70A1FAE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4976" y="4411276"/>
            <a:ext cx="6422784" cy="2409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lang="it-IT" sz="1600" kern="1200" spc="-1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4200"/>
              </a:lnSpc>
              <a:spcBef>
                <a:spcPts val="20"/>
              </a:spcBef>
            </a:pPr>
            <a:r>
              <a:rPr lang="it-IT" dirty="0"/>
              <a:t>Fare clic per modificare il sottotitolo della sezione</a:t>
            </a:r>
          </a:p>
        </p:txBody>
      </p:sp>
      <p:pic>
        <p:nvPicPr>
          <p:cNvPr id="38" name="Immagine 3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2F9E672-242A-4E58-A566-1716E2FF2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AFAA1A-D661-491D-8426-ABD961323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6237" y="2212597"/>
            <a:ext cx="654050" cy="525785"/>
          </a:xfrm>
        </p:spPr>
        <p:txBody>
          <a:bodyPr vert="horz" wrap="square" lIns="0" tIns="12700" rIns="0" bIns="0" rtlCol="0" anchor="ctr" anchorCtr="0">
            <a:spAutoFit/>
          </a:bodyPr>
          <a:lstStyle>
            <a:lvl1pPr algn="ctr">
              <a:defRPr lang="it-IT" sz="4200" dirty="0">
                <a:solidFill>
                  <a:srgbClr val="8A898C"/>
                </a:solidFill>
                <a:latin typeface="Arial Nova Cond Light" panose="020B0306020202020204" pitchFamily="34" charset="0"/>
                <a:ea typeface="+mj-ea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N°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D64E6F6-563F-4A64-BF09-66D70FCC49C6}"/>
              </a:ext>
            </a:extLst>
          </p:cNvPr>
          <p:cNvSpPr/>
          <p:nvPr userDrawn="1"/>
        </p:nvSpPr>
        <p:spPr>
          <a:xfrm>
            <a:off x="5633262" y="1935490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Bahnschrift Light" panose="020B0502040204020203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E18E876-A09D-40C5-AA5C-5BF898A5119E}"/>
              </a:ext>
            </a:extLst>
          </p:cNvPr>
          <p:cNvGrpSpPr/>
          <p:nvPr userDrawn="1"/>
        </p:nvGrpSpPr>
        <p:grpSpPr>
          <a:xfrm>
            <a:off x="147637" y="6143155"/>
            <a:ext cx="923925" cy="572694"/>
            <a:chOff x="4682837" y="5624741"/>
            <a:chExt cx="923925" cy="572694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1A132026-6B02-4EC4-8415-3054B3473B70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6" name="object 4">
              <a:extLst>
                <a:ext uri="{FF2B5EF4-FFF2-40B4-BE49-F238E27FC236}">
                  <a16:creationId xmlns:a16="http://schemas.microsoft.com/office/drawing/2014/main" id="{FEFE401B-50DD-4570-84A3-5ABC4E628F4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74ECC85E-FF72-4835-A093-4EBA95E9DF50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8" name="object 6">
                <a:extLst>
                  <a:ext uri="{FF2B5EF4-FFF2-40B4-BE49-F238E27FC236}">
                    <a16:creationId xmlns:a16="http://schemas.microsoft.com/office/drawing/2014/main" id="{09081B83-2DAA-4F59-8C01-8242BFE49AE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48D09549-6434-4AA6-B790-33228A263C47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5B899D1F-A873-4C9E-AA0C-6DCF4B30E3FB}"/>
              </a:ext>
            </a:extLst>
          </p:cNvPr>
          <p:cNvSpPr txBox="1"/>
          <p:nvPr userDrawn="1"/>
        </p:nvSpPr>
        <p:spPr>
          <a:xfrm>
            <a:off x="5465400" y="454663"/>
            <a:ext cx="48215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Istituto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di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Servizi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per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6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il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Mercato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Agricolo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Alimentare</a:t>
            </a:r>
            <a:endParaRPr sz="1400" dirty="0">
              <a:latin typeface="Arial Nova" panose="020B0504020202020204" pitchFamily="34" charset="0"/>
              <a:cs typeface="Bahnschrift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3623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 c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5">
            <a:extLst>
              <a:ext uri="{FF2B5EF4-FFF2-40B4-BE49-F238E27FC236}">
                <a16:creationId xmlns:a16="http://schemas.microsoft.com/office/drawing/2014/main" id="{719D829D-A18D-4489-8DBF-BCBE776A89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FE8385E-8534-4304-9EAA-210D8362E8BC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noFill/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7" name="Segnaposto immagine 16">
            <a:extLst>
              <a:ext uri="{FF2B5EF4-FFF2-40B4-BE49-F238E27FC236}">
                <a16:creationId xmlns:a16="http://schemas.microsoft.com/office/drawing/2014/main" id="{DAEAEBFF-DD15-43BF-897A-724EB3041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0"/>
            <a:ext cx="4320009" cy="6858000"/>
          </a:xfrm>
          <a:custGeom>
            <a:avLst/>
            <a:gdLst>
              <a:gd name="connsiteX0" fmla="*/ 3962402 w 4320007"/>
              <a:gd name="connsiteY0" fmla="*/ 1066801 h 6858000"/>
              <a:gd name="connsiteX1" fmla="*/ 4320007 w 4320007"/>
              <a:gd name="connsiteY1" fmla="*/ 1066801 h 6858000"/>
              <a:gd name="connsiteX2" fmla="*/ 3962402 w 4320007"/>
              <a:gd name="connsiteY2" fmla="*/ 1600201 h 6858000"/>
              <a:gd name="connsiteX3" fmla="*/ 0 w 4320007"/>
              <a:gd name="connsiteY3" fmla="*/ 0 h 6858000"/>
              <a:gd name="connsiteX4" fmla="*/ 3962400 w 4320007"/>
              <a:gd name="connsiteY4" fmla="*/ 0 h 6858000"/>
              <a:gd name="connsiteX5" fmla="*/ 3962400 w 4320007"/>
              <a:gd name="connsiteY5" fmla="*/ 533400 h 6858000"/>
              <a:gd name="connsiteX6" fmla="*/ 4320006 w 4320007"/>
              <a:gd name="connsiteY6" fmla="*/ 1066800 h 6858000"/>
              <a:gd name="connsiteX7" fmla="*/ 3962400 w 4320007"/>
              <a:gd name="connsiteY7" fmla="*/ 1066800 h 6858000"/>
              <a:gd name="connsiteX8" fmla="*/ 3962400 w 4320007"/>
              <a:gd name="connsiteY8" fmla="*/ 6858000 h 6858000"/>
              <a:gd name="connsiteX9" fmla="*/ 0 w 43200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007" h="6858000">
                <a:moveTo>
                  <a:pt x="3962402" y="1066801"/>
                </a:moveTo>
                <a:lnTo>
                  <a:pt x="4320007" y="1066801"/>
                </a:lnTo>
                <a:lnTo>
                  <a:pt x="3962402" y="1600201"/>
                </a:lnTo>
                <a:close/>
                <a:moveTo>
                  <a:pt x="0" y="0"/>
                </a:moveTo>
                <a:lnTo>
                  <a:pt x="3962400" y="0"/>
                </a:lnTo>
                <a:lnTo>
                  <a:pt x="3962400" y="533400"/>
                </a:lnTo>
                <a:lnTo>
                  <a:pt x="4320006" y="1066800"/>
                </a:lnTo>
                <a:lnTo>
                  <a:pt x="3962400" y="1066800"/>
                </a:lnTo>
                <a:lnTo>
                  <a:pt x="3962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33400"/>
            <a:ext cx="7234247" cy="490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3200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6" name="Segnaposto tabella 5">
            <a:extLst>
              <a:ext uri="{FF2B5EF4-FFF2-40B4-BE49-F238E27FC236}">
                <a16:creationId xmlns:a16="http://schemas.microsoft.com/office/drawing/2014/main" id="{B70043B0-4C67-4474-BF89-711844605A4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2514600"/>
            <a:ext cx="7234800" cy="3809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A9419B-1095-4DD4-976E-B0E7528464BC}"/>
              </a:ext>
            </a:extLst>
          </p:cNvPr>
          <p:cNvGrpSpPr/>
          <p:nvPr userDrawn="1"/>
        </p:nvGrpSpPr>
        <p:grpSpPr>
          <a:xfrm>
            <a:off x="147637" y="6143155"/>
            <a:ext cx="923925" cy="572694"/>
            <a:chOff x="4682837" y="5624741"/>
            <a:chExt cx="923925" cy="572694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F61014CA-CA9E-46D0-BC7B-71CDE09DCA1F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7" name="object 4">
              <a:extLst>
                <a:ext uri="{FF2B5EF4-FFF2-40B4-BE49-F238E27FC236}">
                  <a16:creationId xmlns:a16="http://schemas.microsoft.com/office/drawing/2014/main" id="{DBACC790-8814-48CD-872B-BAF0C588998E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8BC43D93-8247-48A7-AA11-72EBBD1311AF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9" name="object 6">
                <a:extLst>
                  <a:ext uri="{FF2B5EF4-FFF2-40B4-BE49-F238E27FC236}">
                    <a16:creationId xmlns:a16="http://schemas.microsoft.com/office/drawing/2014/main" id="{C17B23CE-2854-40C1-A018-D75C220089F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134B43FF-D542-4507-8E30-9B06261D24B0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71F638-17B8-41C7-9296-175F1AF615AA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6C178B4-FE64-4A38-99B0-979B88CD3D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133600"/>
            <a:ext cx="7234800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tabella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FD4A6A1D-BEE5-413E-BA8C-232E56DD4B3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72009" y="1130754"/>
            <a:ext cx="7234238" cy="868067"/>
          </a:xfrm>
        </p:spPr>
        <p:txBody>
          <a:bodyPr wrap="square" lIns="0" tIns="0" rIns="0" bIns="0">
            <a:noAutofit/>
          </a:bodyPr>
          <a:lstStyle>
            <a:lvl1pPr>
              <a:defRPr lang="it-IT" smtClean="0">
                <a:latin typeface="Arial Nova Light" panose="020B0304020202020204" pitchFamily="34" charset="0"/>
              </a:defRPr>
            </a:lvl1pPr>
            <a:lvl2pPr>
              <a:defRPr lang="it-IT" sz="1200" b="0" i="0" smtClean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defRPr>
            </a:lvl2pPr>
            <a:lvl3pPr>
              <a:defRPr lang="it-IT" sz="1200" b="0" i="0" smtClean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defRPr>
            </a:lvl3pPr>
            <a:lvl4pPr>
              <a:defRPr lang="it-IT" sz="1200" b="0" i="0" smtClean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defRPr>
            </a:lvl4pPr>
            <a:lvl5pPr>
              <a:defRPr lang="it-IT"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marL="285750" lvl="1" indent="-285750">
              <a:buFont typeface="Bahnschrift Light" panose="020B0502040204020203" pitchFamily="34" charset="0"/>
              <a:buChar char="–"/>
            </a:pPr>
            <a:r>
              <a:rPr lang="it-IT" dirty="0"/>
              <a:t>Secondo livello</a:t>
            </a:r>
          </a:p>
          <a:p>
            <a:pPr marL="622300" lvl="2" indent="-285750">
              <a:buFont typeface="Courier New" panose="02070309020205020404" pitchFamily="49" charset="0"/>
              <a:buChar char="o"/>
            </a:pPr>
            <a:r>
              <a:rPr lang="it-IT" dirty="0"/>
              <a:t>Terzo livello</a:t>
            </a:r>
          </a:p>
          <a:p>
            <a:pPr marL="901700" lvl="3" indent="-285750">
              <a:buFont typeface="Arial" panose="020B0604020202020204" pitchFamily="34" charset="0"/>
              <a:buChar char="•"/>
            </a:pPr>
            <a:r>
              <a:rPr lang="it-IT" dirty="0"/>
              <a:t>Quarto livello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AD0E6E2-DCB6-4C39-8054-44D097F25027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873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 s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5" name="Segnaposto tabella 4">
            <a:extLst>
              <a:ext uri="{FF2B5EF4-FFF2-40B4-BE49-F238E27FC236}">
                <a16:creationId xmlns:a16="http://schemas.microsoft.com/office/drawing/2014/main" id="{E7497DDA-7A1C-452D-9C7F-CA6DFB40D538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248400" y="2057399"/>
            <a:ext cx="5562600" cy="4087960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CC73FB7-B021-4F03-B178-F93CA3B76A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1676400"/>
            <a:ext cx="5562600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tabella</a:t>
            </a:r>
          </a:p>
        </p:txBody>
      </p:sp>
      <p:pic>
        <p:nvPicPr>
          <p:cNvPr id="18" name="Immagine 1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EB2922C3-8279-4C54-BDDC-9228273B9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D56BE6-61A7-40B3-98F6-3C880ED8265A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97C7FFD-6245-4523-A765-B81C79F53CB1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4052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s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10971722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pic>
        <p:nvPicPr>
          <p:cNvPr id="15" name="Immagine 1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5D5F9AB-A660-4E96-ACAA-74A870655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34BBE9C-979D-44BC-980D-36FD68A5BF9E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68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A7045C01-3CBF-4DCC-9C62-66C1992876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2200" y="1679941"/>
            <a:ext cx="5638800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BA476B-609B-4CEE-922C-DD1AE702F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8C66BB-76DA-42BB-A690-D4EC117759A5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8808134-EED5-4899-A3BB-DE48861FB629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1293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0" name="Segnaposto grafico 9">
            <a:extLst>
              <a:ext uri="{FF2B5EF4-FFF2-40B4-BE49-F238E27FC236}">
                <a16:creationId xmlns:a16="http://schemas.microsoft.com/office/drawing/2014/main" id="{E5AA9474-534D-45AC-8A4D-DDCEC5B7ED0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48400" y="2057401"/>
            <a:ext cx="5562600" cy="4133252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81D6928-B4E5-4EBE-8A54-2E05A4209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F67C3-2D7A-49A8-96E2-2760465C11A5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2235E0-F942-47D0-BD04-169DDB4C51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0781" y="1671437"/>
            <a:ext cx="5557838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 grafico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DD7AD25-7261-4DEA-92F0-D5C0B4D4FFF2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6625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81D6928-B4E5-4EBE-8A54-2E05A4209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F67C3-2D7A-49A8-96E2-2760465C11A5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2235E0-F942-47D0-BD04-169DDB4C51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0781" y="1671437"/>
            <a:ext cx="5557838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 grafico</a:t>
            </a:r>
          </a:p>
        </p:txBody>
      </p:sp>
      <p:sp>
        <p:nvSpPr>
          <p:cNvPr id="6" name="Segnaposto SmartArt 5">
            <a:extLst>
              <a:ext uri="{FF2B5EF4-FFF2-40B4-BE49-F238E27FC236}">
                <a16:creationId xmlns:a16="http://schemas.microsoft.com/office/drawing/2014/main" id="{43776B14-1A2A-4536-A781-E06E1EC46C23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6249988" y="2057399"/>
            <a:ext cx="5556250" cy="4087959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A94A2E-9F57-40E8-B361-5C42DCF8E31B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5965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5738CA1-F96A-46DD-BD6C-ACE2E7A6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4818" cy="6858000"/>
          </a:xfrm>
          <a:prstGeom prst="rect">
            <a:avLst/>
          </a:prstGeom>
          <a:solidFill>
            <a:srgbClr val="951D5F"/>
          </a:solidFill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FE5B175-25BE-49C8-B2A5-9F675C16F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76444"/>
            <a:ext cx="1013558" cy="1918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741D8B8-52F6-431D-A456-69A46966E0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26" y="4252074"/>
            <a:ext cx="1581681" cy="1027711"/>
          </a:xfrm>
          <a:prstGeom prst="rect">
            <a:avLst/>
          </a:prstGeom>
        </p:spPr>
      </p:pic>
      <p:sp>
        <p:nvSpPr>
          <p:cNvPr id="25" name="object 6">
            <a:extLst>
              <a:ext uri="{FF2B5EF4-FFF2-40B4-BE49-F238E27FC236}">
                <a16:creationId xmlns:a16="http://schemas.microsoft.com/office/drawing/2014/main" id="{77841D8A-C62C-4F68-A23B-C9031D65641B}"/>
              </a:ext>
            </a:extLst>
          </p:cNvPr>
          <p:cNvSpPr txBox="1"/>
          <p:nvPr userDrawn="1"/>
        </p:nvSpPr>
        <p:spPr>
          <a:xfrm>
            <a:off x="152400" y="5375661"/>
            <a:ext cx="4539701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Istituto</a:t>
            </a:r>
            <a:r>
              <a:rPr sz="1200" spc="-15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di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1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Servizi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2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per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6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il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Mercato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endParaRPr lang="it-IT" sz="1200" spc="-150" dirty="0">
              <a:solidFill>
                <a:schemeClr val="bg1"/>
              </a:solidFill>
              <a:latin typeface="Arial Nova" panose="020B0504020202020204" pitchFamily="34" charset="0"/>
              <a:cs typeface="Bahnschrift Light" panose="020F03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15" dirty="0" err="1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Agricolo</a:t>
            </a:r>
            <a:r>
              <a:rPr sz="1200" spc="-15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2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Alimentare</a:t>
            </a:r>
            <a:endParaRPr sz="1200" dirty="0">
              <a:solidFill>
                <a:schemeClr val="bg1"/>
              </a:solidFill>
              <a:latin typeface="Arial Nova" panose="020B0504020202020204" pitchFamily="34" charset="0"/>
              <a:cs typeface="Bahnschrift Light" panose="020F0302020204030204" pitchFamily="34" charset="0"/>
            </a:endParaRPr>
          </a:p>
        </p:txBody>
      </p:sp>
      <p:pic>
        <p:nvPicPr>
          <p:cNvPr id="27" name="Immagine 2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85A045C8-B26A-4157-AA9F-62300BC01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1866729" cy="4695860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1180242D-420C-43E1-A56D-D85C2308FEDD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5404818" y="2971800"/>
            <a:ext cx="674908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spcBef>
                <a:spcPts val="0"/>
              </a:spcBef>
              <a:defRPr>
                <a:solidFill>
                  <a:srgbClr val="53555A"/>
                </a:solidFill>
                <a:latin typeface="Arial Nova Cond" panose="020B0506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6000" spc="10" dirty="0">
                <a:solidFill>
                  <a:srgbClr val="53555A"/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GRAZIE</a:t>
            </a:r>
            <a:endParaRPr sz="6000" spc="10" dirty="0">
              <a:latin typeface="Bahnschrift Light Condensed" panose="020B0502040204020203" pitchFamily="34" charset="0"/>
              <a:cs typeface="Bahnschrift Light" panose="020F0302020204030204" pitchFamily="34" charset="0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9544FD21-6C70-447D-A5DB-83EF7F43FEAA}"/>
              </a:ext>
            </a:extLst>
          </p:cNvPr>
          <p:cNvSpPr txBox="1"/>
          <p:nvPr userDrawn="1"/>
        </p:nvSpPr>
        <p:spPr>
          <a:xfrm>
            <a:off x="5867400" y="6019800"/>
            <a:ext cx="5612230" cy="371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  <a:spcBef>
                <a:spcPts val="100"/>
              </a:spcBef>
              <a:tabLst>
                <a:tab pos="1718310" algn="l"/>
              </a:tabLst>
            </a:pP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Sede legale e amministrativa • Viale Liegi 26 • 00198 Roma  </a:t>
            </a:r>
            <a:endParaRPr lang="it-IT" sz="1100" spc="10" dirty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cs typeface="Bahnschrift Light" panose="020F0302020204030204" pitchFamily="34" charset="0"/>
            </a:endParaRPr>
          </a:p>
          <a:p>
            <a:pPr marL="12700" marR="5080" algn="ctr">
              <a:lnSpc>
                <a:spcPct val="106100"/>
              </a:lnSpc>
              <a:spcBef>
                <a:spcPts val="100"/>
              </a:spcBef>
              <a:tabLst>
                <a:tab pos="1718310" algn="l"/>
              </a:tabLst>
            </a:pPr>
            <a:r>
              <a:rPr sz="1100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centralino</a:t>
            </a: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 +39 06 85568200 u.r.p. +39 06 85568319/260</a:t>
            </a:r>
            <a:r>
              <a:rPr lang="it-IT"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 </a:t>
            </a:r>
            <a:r>
              <a:rPr lang="it-IT" sz="1100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www.ismea.it</a:t>
            </a:r>
            <a:r>
              <a:rPr lang="it-IT"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 </a:t>
            </a: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@ismeaofficial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E66CAB-A757-43E5-8639-B9EC2D41B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4818" y="4114800"/>
            <a:ext cx="6749082" cy="21544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5767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7230" y="777389"/>
            <a:ext cx="746388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8A898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975" y="1710023"/>
            <a:ext cx="111643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fld id="{8A95DF65-9FCD-4908-9D7D-0C5F8C91979C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75" r:id="rId4"/>
    <p:sldLayoutId id="2147483668" r:id="rId5"/>
    <p:sldLayoutId id="2147483674" r:id="rId6"/>
    <p:sldLayoutId id="2147483673" r:id="rId7"/>
    <p:sldLayoutId id="2147483676" r:id="rId8"/>
    <p:sldLayoutId id="2147483671" r:id="rId9"/>
    <p:sldLayoutId id="2147483677" r:id="rId10"/>
    <p:sldLayoutId id="2147483678" r:id="rId11"/>
    <p:sldLayoutId id="2147483679" r:id="rId12"/>
  </p:sldLayoutIdLst>
  <p:hf hdr="0" dt="0"/>
  <p:txStyles>
    <p:titleStyle>
      <a:lvl1pPr>
        <a:defRPr b="0" i="0"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0">
        <a:defRPr b="0" i="0">
          <a:latin typeface="Arial Nova Light" panose="020B03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oggiscienza.it/2017/10/12/pesca-sfruttamento-snapper/" TargetMode="Externa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turismomarche/126343159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vula.it/2018/02/sequestrati-prodotti-ittici-caulonia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vula.it/2018/02/sequestrati-prodotti-ittici-caulonia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turismomarche/126343159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turismomarche/126343159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859B156-B510-470B-B20B-EF437076816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25050"/>
          <a:stretch/>
        </p:blipFill>
        <p:spPr>
          <a:xfrm>
            <a:off x="0" y="15461"/>
            <a:ext cx="54654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7D4FD8-9433-478B-962F-930D3D37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84" y="1439853"/>
            <a:ext cx="6421800" cy="2659702"/>
          </a:xfrm>
        </p:spPr>
        <p:txBody>
          <a:bodyPr/>
          <a:lstStyle/>
          <a:p>
            <a:r>
              <a:rPr lang="en-GB" b="1" dirty="0"/>
              <a:t>Fish and aquaculture products consumption.</a:t>
            </a:r>
            <a:br>
              <a:rPr lang="en-GB" b="1" dirty="0"/>
            </a:br>
            <a:r>
              <a:rPr lang="en-GB" sz="3200" b="1" dirty="0"/>
              <a:t>Recent trends and consumer behaviours </a:t>
            </a:r>
            <a:br>
              <a:rPr lang="en-GB" sz="3200" b="1" dirty="0"/>
            </a:br>
            <a:r>
              <a:rPr lang="en-GB" sz="3200" b="1" dirty="0"/>
              <a:t>in Italy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2386CB-A9EE-441E-A184-D6CE9EEBB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0" y="4447074"/>
            <a:ext cx="3008336" cy="248786"/>
          </a:xfrm>
        </p:spPr>
        <p:txBody>
          <a:bodyPr/>
          <a:lstStyle/>
          <a:p>
            <a:r>
              <a:rPr lang="en-GB" dirty="0"/>
              <a:t>An Italian fish market overview 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B17B0B-41FD-4872-9CF9-17B3DEC114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June 2023</a:t>
            </a:r>
          </a:p>
        </p:txBody>
      </p:sp>
      <p:pic>
        <p:nvPicPr>
          <p:cNvPr id="11" name="Immagine 1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329A3B5-138E-4762-9B20-4CBE3E90E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pic>
        <p:nvPicPr>
          <p:cNvPr id="13" name="Segnaposto immagine 25">
            <a:extLst>
              <a:ext uri="{FF2B5EF4-FFF2-40B4-BE49-F238E27FC236}">
                <a16:creationId xmlns:a16="http://schemas.microsoft.com/office/drawing/2014/main" id="{3F972D70-6EDA-47AF-B37D-670F35B660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650" r="23650"/>
          <a:stretch/>
        </p:blipFill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4" name="Immagine 1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EB97120-68B4-4A95-BCDE-014C76CE0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94D99D-9371-3CE3-2B7F-76C7C069E9C3}"/>
              </a:ext>
            </a:extLst>
          </p:cNvPr>
          <p:cNvSpPr txBox="1"/>
          <p:nvPr/>
        </p:nvSpPr>
        <p:spPr>
          <a:xfrm>
            <a:off x="0" y="6858000"/>
            <a:ext cx="54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oggiscienza.it/2017/10/12/pesca-sfruttamento-snapper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d/3.0/"/>
              </a:rPr>
              <a:t>CC BY-ND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34165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prices trend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: trend prices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D9F351-312D-54F5-32DD-42B75091D2D6}"/>
              </a:ext>
            </a:extLst>
          </p:cNvPr>
          <p:cNvSpPr/>
          <p:nvPr/>
        </p:nvSpPr>
        <p:spPr>
          <a:xfrm>
            <a:off x="3390900" y="5943307"/>
            <a:ext cx="5410200" cy="23400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rgbClr val="FFC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0AAD10A-5CAB-483A-92E8-9FE903FB4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275342"/>
              </p:ext>
            </p:extLst>
          </p:nvPr>
        </p:nvGraphicFramePr>
        <p:xfrm>
          <a:off x="1195070" y="1905000"/>
          <a:ext cx="4697730" cy="331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ABE2E82-A9B6-472A-88B9-22ADADFF4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290621"/>
              </p:ext>
            </p:extLst>
          </p:nvPr>
        </p:nvGraphicFramePr>
        <p:xfrm>
          <a:off x="6613736" y="1927127"/>
          <a:ext cx="4968663" cy="358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1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the </a:t>
            </a:r>
            <a:r>
              <a:rPr lang="it-IT" dirty="0" err="1"/>
              <a:t>categories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: the </a:t>
            </a:r>
            <a:r>
              <a:rPr lang="it-IT" dirty="0" err="1"/>
              <a:t>composition</a:t>
            </a:r>
            <a:r>
              <a:rPr lang="it-IT" dirty="0"/>
              <a:t> by </a:t>
            </a:r>
            <a:r>
              <a:rPr lang="it-IT" dirty="0" err="1"/>
              <a:t>category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81C661B-52E5-4A73-9002-D764E5986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692372"/>
              </p:ext>
            </p:extLst>
          </p:nvPr>
        </p:nvGraphicFramePr>
        <p:xfrm>
          <a:off x="1371600" y="1905000"/>
          <a:ext cx="4572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04DABB4-BE56-4B81-B5C1-70C359D45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326542"/>
              </p:ext>
            </p:extLst>
          </p:nvPr>
        </p:nvGraphicFramePr>
        <p:xfrm>
          <a:off x="6629400" y="1905000"/>
          <a:ext cx="4724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132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</a:t>
            </a:r>
            <a:r>
              <a:rPr lang="it-IT" dirty="0" err="1"/>
              <a:t>categories</a:t>
            </a:r>
            <a:r>
              <a:rPr lang="it-IT" dirty="0"/>
              <a:t> trends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: </a:t>
            </a:r>
            <a:r>
              <a:rPr lang="it-IT" dirty="0" err="1"/>
              <a:t>details</a:t>
            </a:r>
            <a:r>
              <a:rPr lang="it-IT" dirty="0"/>
              <a:t> by </a:t>
            </a:r>
            <a:r>
              <a:rPr lang="it-IT" dirty="0" err="1"/>
              <a:t>category</a:t>
            </a:r>
            <a:endParaRPr lang="it-IT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5EC977E-46D4-42EF-B5B5-0F10D3D14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985234"/>
              </p:ext>
            </p:extLst>
          </p:nvPr>
        </p:nvGraphicFramePr>
        <p:xfrm>
          <a:off x="949326" y="1597185"/>
          <a:ext cx="4079874" cy="27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7667616-86C5-4A81-8E86-5B48024C3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74421"/>
              </p:ext>
            </p:extLst>
          </p:nvPr>
        </p:nvGraphicFramePr>
        <p:xfrm>
          <a:off x="7467600" y="1597185"/>
          <a:ext cx="4572000" cy="297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F4850F5-7C84-4B15-9555-99861C2E0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034921"/>
              </p:ext>
            </p:extLst>
          </p:nvPr>
        </p:nvGraphicFramePr>
        <p:xfrm>
          <a:off x="4495800" y="4095330"/>
          <a:ext cx="3810000" cy="27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26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9028C-8D7B-4BB4-B21C-BF331425BD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>
              <a:defRPr/>
            </a:pPr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7FE94-1B37-4A72-8E77-1AC278286F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EC72E5-FAAE-4F97-8B8F-A546FEEB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102698"/>
            <a:ext cx="6422292" cy="1305486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trend by product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BB8997A-0FF8-46F9-834C-67E20FA02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3</a:t>
            </a:r>
          </a:p>
        </p:txBody>
      </p:sp>
      <p:pic>
        <p:nvPicPr>
          <p:cNvPr id="7" name="Segnaposto immagine 25">
            <a:extLst>
              <a:ext uri="{FF2B5EF4-FFF2-40B4-BE49-F238E27FC236}">
                <a16:creationId xmlns:a16="http://schemas.microsoft.com/office/drawing/2014/main" id="{1E6F2094-B465-4BE9-A0FB-0F8460FF36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03" r="23303"/>
          <a:stretch/>
        </p:blipFill>
        <p:spPr>
          <a:xfrm>
            <a:off x="-3625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34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08" y="261275"/>
            <a:ext cx="11267134" cy="628377"/>
          </a:xfrm>
        </p:spPr>
        <p:txBody>
          <a:bodyPr/>
          <a:lstStyle/>
          <a:p>
            <a:r>
              <a:rPr lang="it-IT" sz="4000" dirty="0" err="1"/>
              <a:t>Household</a:t>
            </a:r>
            <a:r>
              <a:rPr lang="it-IT" sz="4000" dirty="0"/>
              <a:t> </a:t>
            </a:r>
            <a:r>
              <a:rPr lang="it-IT" sz="4000" dirty="0" err="1"/>
              <a:t>seafood</a:t>
            </a:r>
            <a:r>
              <a:rPr lang="it-IT" sz="4000" dirty="0"/>
              <a:t> </a:t>
            </a:r>
            <a:r>
              <a:rPr lang="it-IT" sz="4000" dirty="0" err="1"/>
              <a:t>consumption</a:t>
            </a:r>
            <a:r>
              <a:rPr lang="it-IT" sz="4000" dirty="0"/>
              <a:t>: the </a:t>
            </a:r>
            <a:r>
              <a:rPr lang="it-IT" sz="4000" dirty="0" err="1"/>
              <a:t>most</a:t>
            </a:r>
            <a:r>
              <a:rPr lang="it-IT" sz="4000" dirty="0"/>
              <a:t> </a:t>
            </a:r>
            <a:r>
              <a:rPr lang="it-IT" sz="4000" dirty="0" err="1"/>
              <a:t>important</a:t>
            </a:r>
            <a:r>
              <a:rPr lang="it-IT" sz="4000" dirty="0"/>
              <a:t> products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 by product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312F897-04D2-C325-ACC7-E109785C8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295461"/>
              </p:ext>
            </p:extLst>
          </p:nvPr>
        </p:nvGraphicFramePr>
        <p:xfrm>
          <a:off x="685800" y="1748790"/>
          <a:ext cx="5486400" cy="39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65980FA-CA58-46B2-BAEC-195C79713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01918"/>
              </p:ext>
            </p:extLst>
          </p:nvPr>
        </p:nvGraphicFramePr>
        <p:xfrm>
          <a:off x="6419758" y="1748790"/>
          <a:ext cx="5381625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041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72" y="170494"/>
            <a:ext cx="11506200" cy="566822"/>
          </a:xfrm>
        </p:spPr>
        <p:txBody>
          <a:bodyPr/>
          <a:lstStyle/>
          <a:p>
            <a:r>
              <a:rPr lang="it-IT" sz="3600" dirty="0" err="1"/>
              <a:t>Household</a:t>
            </a:r>
            <a:r>
              <a:rPr lang="it-IT" sz="3600" dirty="0"/>
              <a:t> </a:t>
            </a:r>
            <a:r>
              <a:rPr lang="it-IT" sz="3600" dirty="0" err="1"/>
              <a:t>seafood</a:t>
            </a:r>
            <a:r>
              <a:rPr lang="it-IT" sz="3600" dirty="0"/>
              <a:t> </a:t>
            </a:r>
            <a:r>
              <a:rPr lang="it-IT" sz="3600" dirty="0" err="1"/>
              <a:t>consumption</a:t>
            </a:r>
            <a:r>
              <a:rPr lang="it-IT" sz="3600" dirty="0"/>
              <a:t>: the </a:t>
            </a:r>
            <a:r>
              <a:rPr lang="it-IT" sz="3600" dirty="0" err="1"/>
              <a:t>most</a:t>
            </a:r>
            <a:r>
              <a:rPr lang="it-IT" sz="3600" dirty="0"/>
              <a:t> </a:t>
            </a:r>
            <a:r>
              <a:rPr lang="it-IT" sz="3600" dirty="0" err="1"/>
              <a:t>important</a:t>
            </a:r>
            <a:r>
              <a:rPr lang="it-IT" sz="3600" dirty="0"/>
              <a:t> </a:t>
            </a:r>
            <a:r>
              <a:rPr lang="it-IT" sz="3600" dirty="0" err="1"/>
              <a:t>fresh</a:t>
            </a:r>
            <a:r>
              <a:rPr lang="it-IT" sz="3600" dirty="0"/>
              <a:t> products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 by product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122AD09-CC6D-460B-974E-3C85441B6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43545"/>
              </p:ext>
            </p:extLst>
          </p:nvPr>
        </p:nvGraphicFramePr>
        <p:xfrm>
          <a:off x="1013534" y="1701165"/>
          <a:ext cx="5105400" cy="46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1B0DD5C-A4E6-41F7-9724-26180A484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616892"/>
              </p:ext>
            </p:extLst>
          </p:nvPr>
        </p:nvGraphicFramePr>
        <p:xfrm>
          <a:off x="6705600" y="1660754"/>
          <a:ext cx="5105400" cy="46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633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37" y="320130"/>
            <a:ext cx="11506200" cy="551433"/>
          </a:xfrm>
        </p:spPr>
        <p:txBody>
          <a:bodyPr/>
          <a:lstStyle/>
          <a:p>
            <a:r>
              <a:rPr lang="it-IT" sz="3500" dirty="0" err="1"/>
              <a:t>Household</a:t>
            </a:r>
            <a:r>
              <a:rPr lang="it-IT" sz="3500" dirty="0"/>
              <a:t> </a:t>
            </a:r>
            <a:r>
              <a:rPr lang="it-IT" sz="3500" dirty="0" err="1"/>
              <a:t>seafood</a:t>
            </a:r>
            <a:r>
              <a:rPr lang="it-IT" sz="3500" dirty="0"/>
              <a:t> </a:t>
            </a:r>
            <a:r>
              <a:rPr lang="it-IT" sz="3500" dirty="0" err="1"/>
              <a:t>consumption</a:t>
            </a:r>
            <a:r>
              <a:rPr lang="it-IT" sz="3500" dirty="0"/>
              <a:t>: the </a:t>
            </a:r>
            <a:r>
              <a:rPr lang="it-IT" sz="3500" dirty="0" err="1"/>
              <a:t>most</a:t>
            </a:r>
            <a:r>
              <a:rPr lang="it-IT" sz="3500" dirty="0"/>
              <a:t> </a:t>
            </a:r>
            <a:r>
              <a:rPr lang="it-IT" sz="3500" dirty="0" err="1"/>
              <a:t>important</a:t>
            </a:r>
            <a:r>
              <a:rPr lang="it-IT" sz="3500" dirty="0"/>
              <a:t> </a:t>
            </a:r>
            <a:r>
              <a:rPr lang="it-IT" sz="3500" dirty="0" err="1"/>
              <a:t>processed</a:t>
            </a:r>
            <a:r>
              <a:rPr lang="it-IT" sz="3500" dirty="0"/>
              <a:t> products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 by product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7954410-3027-4DE6-A033-2A03266C5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135356"/>
              </p:ext>
            </p:extLst>
          </p:nvPr>
        </p:nvGraphicFramePr>
        <p:xfrm>
          <a:off x="990600" y="1834312"/>
          <a:ext cx="5105400" cy="395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384616D-385B-4380-B231-7206E0D08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446855"/>
              </p:ext>
            </p:extLst>
          </p:nvPr>
        </p:nvGraphicFramePr>
        <p:xfrm>
          <a:off x="6480717" y="2008593"/>
          <a:ext cx="5105400" cy="363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469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9028C-8D7B-4BB4-B21C-BF331425BD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7FE94-1B37-4A72-8E77-1AC278286F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EC72E5-FAAE-4F97-8B8F-A546FEEB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102698"/>
            <a:ext cx="6422292" cy="1305486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trend by consumer </a:t>
            </a:r>
            <a:r>
              <a:rPr lang="it-IT" dirty="0" err="1"/>
              <a:t>profile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BB8997A-0FF8-46F9-834C-67E20FA02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4</a:t>
            </a:r>
          </a:p>
        </p:txBody>
      </p:sp>
      <p:pic>
        <p:nvPicPr>
          <p:cNvPr id="7" name="Segnaposto immagine 25">
            <a:extLst>
              <a:ext uri="{FF2B5EF4-FFF2-40B4-BE49-F238E27FC236}">
                <a16:creationId xmlns:a16="http://schemas.microsoft.com/office/drawing/2014/main" id="{1E6F2094-B465-4BE9-A0FB-0F8460FF36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951" r="33951"/>
          <a:stretch/>
        </p:blipFill>
        <p:spPr>
          <a:xfrm>
            <a:off x="-3625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A923C1-73C7-7700-33CC-FB64A0B0955D}"/>
              </a:ext>
            </a:extLst>
          </p:cNvPr>
          <p:cNvSpPr txBox="1"/>
          <p:nvPr/>
        </p:nvSpPr>
        <p:spPr>
          <a:xfrm>
            <a:off x="-36250" y="6858000"/>
            <a:ext cx="54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ciavula.it/2018/02/sequestrati-prodotti-ittici-caulonia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36977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75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the consumer </a:t>
            </a:r>
            <a:r>
              <a:rPr lang="it-IT" dirty="0" err="1"/>
              <a:t>profiles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 by consumer </a:t>
            </a:r>
            <a:r>
              <a:rPr lang="it-IT" dirty="0" err="1"/>
              <a:t>profile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FED0B89-4438-4EA0-A21B-BDEAA82CD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253505"/>
              </p:ext>
            </p:extLst>
          </p:nvPr>
        </p:nvGraphicFramePr>
        <p:xfrm>
          <a:off x="898972" y="1689430"/>
          <a:ext cx="487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27B570A-51A4-4AFC-B351-01A8376DD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8227"/>
              </p:ext>
            </p:extLst>
          </p:nvPr>
        </p:nvGraphicFramePr>
        <p:xfrm>
          <a:off x="6248400" y="1574307"/>
          <a:ext cx="571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1ACBAADE-4D60-4794-1F69-D39DCEB689CD}"/>
              </a:ext>
            </a:extLst>
          </p:cNvPr>
          <p:cNvSpPr/>
          <p:nvPr/>
        </p:nvSpPr>
        <p:spPr>
          <a:xfrm>
            <a:off x="898973" y="4191000"/>
            <a:ext cx="4206428" cy="30480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rgbClr val="FFC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69" y="280298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the consumer </a:t>
            </a:r>
            <a:r>
              <a:rPr lang="it-IT" dirty="0" err="1"/>
              <a:t>profiles</a:t>
            </a:r>
            <a:r>
              <a:rPr lang="it-IT" dirty="0"/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 by consumer </a:t>
            </a:r>
            <a:r>
              <a:rPr lang="it-IT" dirty="0" err="1"/>
              <a:t>profile</a:t>
            </a:r>
            <a:endParaRPr lang="it-IT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B47287C-DD1F-4489-A781-A4F030BAD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97038"/>
              </p:ext>
            </p:extLst>
          </p:nvPr>
        </p:nvGraphicFramePr>
        <p:xfrm>
          <a:off x="806514" y="1693386"/>
          <a:ext cx="5220886" cy="423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A1D093E-5AE3-4B51-A569-0A98B8C8D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968808"/>
              </p:ext>
            </p:extLst>
          </p:nvPr>
        </p:nvGraphicFramePr>
        <p:xfrm>
          <a:off x="6376640" y="1691269"/>
          <a:ext cx="5002559" cy="433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152DA2-D69A-5EEB-3BEC-F8C875C1E3A0}"/>
              </a:ext>
            </a:extLst>
          </p:cNvPr>
          <p:cNvSpPr txBox="1"/>
          <p:nvPr/>
        </p:nvSpPr>
        <p:spPr>
          <a:xfrm>
            <a:off x="1676400" y="6136448"/>
            <a:ext cx="8077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PRE-FAMILIES: </a:t>
            </a:r>
            <a:r>
              <a:rPr lang="en-US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Single or young couple without children</a:t>
            </a:r>
            <a:r>
              <a:rPr lang="it-IT" sz="1000" dirty="0">
                <a:latin typeface="Arial Nova Light" panose="020B0304020202020204" pitchFamily="34" charset="0"/>
                <a:ea typeface="Calibri" panose="020F0502020204030204" pitchFamily="34" charset="0"/>
              </a:rPr>
              <a:t> - 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NEW-FAMILIES: Families with </a:t>
            </a:r>
            <a:r>
              <a:rPr lang="it-IT" sz="10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young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children</a:t>
            </a:r>
            <a:endParaRPr lang="it-IT" sz="10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MATURING-FAMILIES: </a:t>
            </a:r>
            <a:r>
              <a:rPr lang="it-IT" sz="10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with </a:t>
            </a:r>
            <a:r>
              <a:rPr lang="it-IT" sz="1000" dirty="0" err="1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young</a:t>
            </a:r>
            <a:r>
              <a:rPr lang="it-IT" sz="10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 </a:t>
            </a:r>
            <a:r>
              <a:rPr lang="it-IT" sz="1000" dirty="0" err="1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children</a:t>
            </a:r>
            <a:r>
              <a:rPr lang="it-IT" sz="10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 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and teenagers - ESTABILISHED-FAMILIES: with teenagers</a:t>
            </a:r>
            <a:endParaRPr lang="it-IT" sz="10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POST FAMILIES: </a:t>
            </a:r>
            <a:r>
              <a:rPr lang="en-US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Singles or families with sons over 18 - 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OLDER COUPLES: </a:t>
            </a:r>
            <a:r>
              <a:rPr lang="it-IT" sz="10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Couple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 over 55 </a:t>
            </a:r>
            <a:r>
              <a:rPr lang="it-IT" sz="10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years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 - OLDER SINGLES</a:t>
            </a:r>
            <a:r>
              <a:rPr lang="it-IT" sz="10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: </a:t>
            </a:r>
            <a:r>
              <a:rPr lang="it-IT" sz="1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Singles over 55 </a:t>
            </a:r>
            <a:r>
              <a:rPr lang="it-IT" sz="10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years</a:t>
            </a:r>
            <a:r>
              <a:rPr lang="it-IT" sz="1000" dirty="0">
                <a:latin typeface="Arial Nova Light" panose="020B03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0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ITEMS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Overview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Scenary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B78B83-B5A4-DFF8-4DE5-64946F5EB3B8}"/>
              </a:ext>
            </a:extLst>
          </p:cNvPr>
          <p:cNvSpPr txBox="1"/>
          <p:nvPr/>
        </p:nvSpPr>
        <p:spPr>
          <a:xfrm>
            <a:off x="8305800" y="1626875"/>
            <a:ext cx="33860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Highlights</a:t>
            </a:r>
          </a:p>
          <a:p>
            <a:pPr algn="just"/>
            <a:endParaRPr lang="it-IT" dirty="0">
              <a:solidFill>
                <a:schemeClr val="accent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latin typeface="Arial Nova Light" panose="020B0304020202020204" pitchFamily="34" charset="0"/>
              </a:rPr>
              <a:t>Fishery and aquaculture production:   deep decrease  in the last 10 years,       -40% (273,000 Tonnes estimated in 2021; 2010 production: 455.000 tons.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latin typeface="Arial Nova Light" panose="020B0304020202020204" pitchFamily="34" charset="0"/>
              </a:rPr>
              <a:t>In the last 10 </a:t>
            </a:r>
            <a:r>
              <a:rPr lang="it-IT" sz="1400" dirty="0" err="1">
                <a:latin typeface="Arial Nova Light" panose="020B0304020202020204" pitchFamily="34" charset="0"/>
              </a:rPr>
              <a:t>years</a:t>
            </a:r>
            <a:r>
              <a:rPr lang="it-IT" sz="1400" dirty="0">
                <a:latin typeface="Arial Nova Light" panose="020B0304020202020204" pitchFamily="34" charset="0"/>
              </a:rPr>
              <a:t> the </a:t>
            </a:r>
            <a:r>
              <a:rPr lang="en-US" sz="1400" dirty="0">
                <a:latin typeface="Arial Nova Light" panose="020B0304020202020204" pitchFamily="34" charset="0"/>
              </a:rPr>
              <a:t>fishing fleet has suffered a 10% reduction in the number of vessels and more than 20% of gross tonnage. </a:t>
            </a:r>
          </a:p>
          <a:p>
            <a:pPr algn="just"/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The progressive growth of dependence on supplies from abroad: almost 90% of domestic consumption is supplied by imports. In 2022, the deficit in the fish trade balance reached 6,4 billion € (1,132 billion tons of import against 174 million tons of export).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C59527C9-54EC-1000-E305-F7D3690D94BE}"/>
              </a:ext>
            </a:extLst>
          </p:cNvPr>
          <p:cNvSpPr txBox="1">
            <a:spLocks/>
          </p:cNvSpPr>
          <p:nvPr/>
        </p:nvSpPr>
        <p:spPr>
          <a:xfrm>
            <a:off x="1447800" y="2589959"/>
            <a:ext cx="670560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4200" b="0" i="0" dirty="0">
                <a:solidFill>
                  <a:srgbClr val="8A898C"/>
                </a:solidFill>
                <a:latin typeface="Arial Nova Cond Light" panose="020B0306020202020204" pitchFamily="34" charset="0"/>
                <a:ea typeface="+mj-ea"/>
                <a:cs typeface="Arial Nova Cond Light" panose="020B03060202020202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kern="0" dirty="0" err="1"/>
              <a:t>Italian</a:t>
            </a:r>
            <a:r>
              <a:rPr lang="it-IT" sz="3200" b="1" kern="0" dirty="0"/>
              <a:t> </a:t>
            </a:r>
            <a:r>
              <a:rPr lang="it-IT" sz="3200" b="1" kern="0" dirty="0" err="1"/>
              <a:t>fish</a:t>
            </a:r>
            <a:r>
              <a:rPr lang="it-IT" sz="3200" b="1" kern="0" dirty="0"/>
              <a:t> and </a:t>
            </a:r>
            <a:r>
              <a:rPr lang="it-IT" sz="3200" b="1" kern="0" dirty="0" err="1"/>
              <a:t>aquaculture</a:t>
            </a:r>
            <a:r>
              <a:rPr lang="it-IT" sz="3200" b="1" kern="0" dirty="0"/>
              <a:t> </a:t>
            </a:r>
            <a:r>
              <a:rPr lang="it-IT" sz="3200" b="1" kern="0" dirty="0" err="1"/>
              <a:t>sector</a:t>
            </a:r>
            <a:r>
              <a:rPr lang="it-IT" sz="3200" b="1" kern="0" dirty="0"/>
              <a:t> </a:t>
            </a:r>
            <a:r>
              <a:rPr lang="it-IT" sz="3200" b="1" kern="0" dirty="0" err="1"/>
              <a:t>scenary</a:t>
            </a:r>
            <a:endParaRPr lang="it-IT" sz="3200" b="1" kern="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b="1" kern="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b="1" kern="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b="1" kern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The heavy dependence on imports of seafood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b="1" kern="0" dirty="0"/>
          </a:p>
        </p:txBody>
      </p:sp>
    </p:spTree>
    <p:extLst>
      <p:ext uri="{BB962C8B-B14F-4D97-AF65-F5344CB8AC3E}">
        <p14:creationId xmlns:p14="http://schemas.microsoft.com/office/powerpoint/2010/main" val="3228253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8804B4-FE07-9BF3-02FD-F45345FF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/>
              <a:t> </a:t>
            </a:r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2BDA674-EF25-53AE-04BB-B7585FAB4B6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r>
              <a:rPr lang="it-IT" dirty="0"/>
              <a:t> by consumer </a:t>
            </a:r>
            <a:r>
              <a:rPr lang="it-IT" dirty="0" err="1"/>
              <a:t>profile</a:t>
            </a:r>
            <a:endParaRPr lang="it-IT" dirty="0"/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57B8FDF4-D69B-4264-BE39-5999256D3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877230"/>
              </p:ext>
            </p:extLst>
          </p:nvPr>
        </p:nvGraphicFramePr>
        <p:xfrm>
          <a:off x="1066800" y="2514600"/>
          <a:ext cx="381350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457AB89E-6DDE-4AE0-A0A4-AF8069250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399681"/>
              </p:ext>
            </p:extLst>
          </p:nvPr>
        </p:nvGraphicFramePr>
        <p:xfrm>
          <a:off x="5671554" y="2667000"/>
          <a:ext cx="3472446" cy="29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CC9B608-BD26-1936-4414-D195F3A9F849}"/>
              </a:ext>
            </a:extLst>
          </p:cNvPr>
          <p:cNvSpPr txBox="1"/>
          <p:nvPr/>
        </p:nvSpPr>
        <p:spPr>
          <a:xfrm>
            <a:off x="1066800" y="1653650"/>
            <a:ext cx="3813502" cy="523220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Seafood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Purchases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Share by family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type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(2022 - volume)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A5023A-EE61-E9DD-1D85-3E7278C579BC}"/>
              </a:ext>
            </a:extLst>
          </p:cNvPr>
          <p:cNvSpPr txBox="1"/>
          <p:nvPr/>
        </p:nvSpPr>
        <p:spPr>
          <a:xfrm>
            <a:off x="5562600" y="1653650"/>
            <a:ext cx="3733800" cy="523220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Seafood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Purchases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Share by family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income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(2022 -volume)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02B1846-E71F-7F32-53D6-CFA2FD9A9C0C}"/>
              </a:ext>
            </a:extLst>
          </p:cNvPr>
          <p:cNvSpPr txBox="1"/>
          <p:nvPr/>
        </p:nvSpPr>
        <p:spPr>
          <a:xfrm>
            <a:off x="9276000" y="1653638"/>
            <a:ext cx="276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/>
                </a:solidFill>
              </a:rPr>
              <a:t>            </a:t>
            </a:r>
            <a:r>
              <a:rPr lang="it-IT" b="1" dirty="0" err="1">
                <a:solidFill>
                  <a:schemeClr val="accent5"/>
                </a:solidFill>
              </a:rPr>
              <a:t>Highilights</a:t>
            </a:r>
            <a:endParaRPr lang="it-IT" b="1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7F7F7F"/>
                </a:solidFill>
              </a:rPr>
              <a:t>The older couples (components over 55 years) represent the largest share of seafood purchases, while </a:t>
            </a:r>
            <a:r>
              <a:rPr lang="en-US" sz="1400" b="1" dirty="0">
                <a:solidFill>
                  <a:srgbClr val="7F7F7F"/>
                </a:solidFill>
              </a:rPr>
              <a:t>New family </a:t>
            </a:r>
            <a:r>
              <a:rPr lang="en-US" sz="1400" dirty="0">
                <a:solidFill>
                  <a:srgbClr val="7F7F7F"/>
                </a:solidFill>
              </a:rPr>
              <a:t>(</a:t>
            </a:r>
            <a:r>
              <a:rPr lang="it-IT" sz="1400" dirty="0">
                <a:solidFill>
                  <a:srgbClr val="7F7F7F"/>
                </a:solidFill>
              </a:rPr>
              <a:t>Families with </a:t>
            </a:r>
            <a:r>
              <a:rPr lang="it-IT" sz="1400" dirty="0" err="1">
                <a:solidFill>
                  <a:srgbClr val="7F7F7F"/>
                </a:solidFill>
              </a:rPr>
              <a:t>young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children</a:t>
            </a:r>
            <a:r>
              <a:rPr lang="it-IT" sz="1400" dirty="0">
                <a:solidFill>
                  <a:srgbClr val="7F7F7F"/>
                </a:solidFill>
              </a:rPr>
              <a:t>) and</a:t>
            </a:r>
            <a:r>
              <a:rPr lang="en-US" sz="1400" dirty="0">
                <a:solidFill>
                  <a:srgbClr val="7F7F7F"/>
                </a:solidFill>
              </a:rPr>
              <a:t> </a:t>
            </a:r>
            <a:r>
              <a:rPr lang="en-US" sz="1400" b="1" dirty="0" err="1">
                <a:solidFill>
                  <a:srgbClr val="7F7F7F"/>
                </a:solidFill>
              </a:rPr>
              <a:t>prefamily</a:t>
            </a:r>
            <a:r>
              <a:rPr lang="en-US" sz="1400" b="1" dirty="0">
                <a:solidFill>
                  <a:srgbClr val="7F7F7F"/>
                </a:solidFill>
              </a:rPr>
              <a:t> </a:t>
            </a:r>
            <a:r>
              <a:rPr lang="en-US" sz="1400" dirty="0">
                <a:solidFill>
                  <a:srgbClr val="7F7F7F"/>
                </a:solidFill>
              </a:rPr>
              <a:t>(Single or young couple without children) the  smallest.</a:t>
            </a: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7F7F7F"/>
                </a:solidFill>
              </a:rPr>
              <a:t>The «</a:t>
            </a:r>
            <a:r>
              <a:rPr lang="it-IT" sz="1400" dirty="0" err="1">
                <a:solidFill>
                  <a:srgbClr val="7F7F7F"/>
                </a:solidFill>
              </a:rPr>
              <a:t>around</a:t>
            </a:r>
            <a:r>
              <a:rPr lang="it-IT" sz="1400" dirty="0">
                <a:solidFill>
                  <a:srgbClr val="7F7F7F"/>
                </a:solidFill>
              </a:rPr>
              <a:t>» </a:t>
            </a:r>
            <a:r>
              <a:rPr lang="it-IT" sz="1400" b="1" dirty="0" err="1">
                <a:solidFill>
                  <a:srgbClr val="7F7F7F"/>
                </a:solidFill>
              </a:rPr>
              <a:t>average</a:t>
            </a:r>
            <a:r>
              <a:rPr lang="it-IT" sz="1400" b="1" dirty="0">
                <a:solidFill>
                  <a:srgbClr val="7F7F7F"/>
                </a:solidFill>
              </a:rPr>
              <a:t> </a:t>
            </a:r>
            <a:r>
              <a:rPr lang="it-IT" sz="1400" b="1" dirty="0" err="1">
                <a:solidFill>
                  <a:srgbClr val="7F7F7F"/>
                </a:solidFill>
              </a:rPr>
              <a:t>income</a:t>
            </a:r>
            <a:r>
              <a:rPr lang="it-IT" sz="1400" b="1" dirty="0">
                <a:solidFill>
                  <a:srgbClr val="7F7F7F"/>
                </a:solidFill>
              </a:rPr>
              <a:t> families </a:t>
            </a:r>
            <a:r>
              <a:rPr lang="it-IT" sz="1400" dirty="0">
                <a:solidFill>
                  <a:srgbClr val="7F7F7F"/>
                </a:solidFill>
              </a:rPr>
              <a:t>(</a:t>
            </a:r>
            <a:r>
              <a:rPr lang="it-IT" sz="1400" dirty="0" err="1">
                <a:solidFill>
                  <a:srgbClr val="7F7F7F"/>
                </a:solidFill>
              </a:rPr>
              <a:t>above</a:t>
            </a:r>
            <a:r>
              <a:rPr lang="it-IT" sz="1400" dirty="0">
                <a:solidFill>
                  <a:srgbClr val="7F7F7F"/>
                </a:solidFill>
              </a:rPr>
              <a:t> and </a:t>
            </a:r>
            <a:r>
              <a:rPr lang="it-IT" sz="1400" dirty="0" err="1">
                <a:solidFill>
                  <a:srgbClr val="7F7F7F"/>
                </a:solidFill>
              </a:rPr>
              <a:t>below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average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affluency</a:t>
            </a:r>
            <a:r>
              <a:rPr lang="it-IT" sz="1400" dirty="0">
                <a:solidFill>
                  <a:srgbClr val="7F7F7F"/>
                </a:solidFill>
              </a:rPr>
              <a:t>) </a:t>
            </a:r>
            <a:r>
              <a:rPr lang="it-IT" sz="1400" dirty="0" err="1">
                <a:solidFill>
                  <a:srgbClr val="7F7F7F"/>
                </a:solidFill>
              </a:rPr>
              <a:t>represent</a:t>
            </a:r>
            <a:r>
              <a:rPr lang="it-IT" sz="1400" dirty="0">
                <a:solidFill>
                  <a:srgbClr val="7F7F7F"/>
                </a:solidFill>
              </a:rPr>
              <a:t> the </a:t>
            </a:r>
            <a:r>
              <a:rPr lang="it-IT" sz="1400" dirty="0" err="1">
                <a:solidFill>
                  <a:srgbClr val="7F7F7F"/>
                </a:solidFill>
              </a:rPr>
              <a:t>largest</a:t>
            </a:r>
            <a:r>
              <a:rPr lang="it-IT" sz="1400" dirty="0">
                <a:solidFill>
                  <a:srgbClr val="7F7F7F"/>
                </a:solidFill>
              </a:rPr>
              <a:t> share of </a:t>
            </a:r>
            <a:r>
              <a:rPr lang="it-IT" sz="1400" dirty="0" err="1">
                <a:solidFill>
                  <a:srgbClr val="7F7F7F"/>
                </a:solidFill>
              </a:rPr>
              <a:t>seafood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purchases</a:t>
            </a:r>
            <a:r>
              <a:rPr lang="it-IT" sz="1400" dirty="0">
                <a:solidFill>
                  <a:srgbClr val="7F7F7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7F7F7F"/>
                </a:solidFill>
              </a:rPr>
              <a:t>Low </a:t>
            </a:r>
            <a:r>
              <a:rPr lang="it-IT" sz="1400" dirty="0" err="1">
                <a:solidFill>
                  <a:srgbClr val="7F7F7F"/>
                </a:solidFill>
              </a:rPr>
              <a:t>affluency</a:t>
            </a:r>
            <a:r>
              <a:rPr lang="it-IT" sz="1400" dirty="0">
                <a:solidFill>
                  <a:srgbClr val="7F7F7F"/>
                </a:solidFill>
              </a:rPr>
              <a:t>, the </a:t>
            </a:r>
            <a:r>
              <a:rPr lang="it-IT" sz="1400" dirty="0" err="1">
                <a:solidFill>
                  <a:srgbClr val="7F7F7F"/>
                </a:solidFill>
              </a:rPr>
              <a:t>smallest</a:t>
            </a:r>
            <a:r>
              <a:rPr lang="it-IT" sz="1400" dirty="0">
                <a:solidFill>
                  <a:srgbClr val="7F7F7F"/>
                </a:solidFill>
              </a:rPr>
              <a:t> one (due </a:t>
            </a:r>
            <a:r>
              <a:rPr lang="it-IT" sz="1400" dirty="0" err="1">
                <a:solidFill>
                  <a:srgbClr val="7F7F7F"/>
                </a:solidFill>
              </a:rPr>
              <a:t>simply</a:t>
            </a:r>
            <a:r>
              <a:rPr lang="it-IT" sz="1400" dirty="0">
                <a:solidFill>
                  <a:srgbClr val="7F7F7F"/>
                </a:solidFill>
              </a:rPr>
              <a:t> to </a:t>
            </a:r>
            <a:r>
              <a:rPr lang="it-IT" sz="1400" dirty="0" err="1">
                <a:solidFill>
                  <a:srgbClr val="7F7F7F"/>
                </a:solidFill>
              </a:rPr>
              <a:t>their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less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purchasing</a:t>
            </a:r>
            <a:r>
              <a:rPr lang="it-IT" sz="1400" dirty="0">
                <a:solidFill>
                  <a:srgbClr val="7F7F7F"/>
                </a:solidFill>
              </a:rPr>
              <a:t> power).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7F7F7F"/>
                </a:solidFill>
              </a:rPr>
              <a:t>High </a:t>
            </a:r>
            <a:r>
              <a:rPr lang="it-IT" sz="1400" dirty="0" err="1">
                <a:solidFill>
                  <a:srgbClr val="7F7F7F"/>
                </a:solidFill>
              </a:rPr>
              <a:t>affluency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represent</a:t>
            </a:r>
            <a:r>
              <a:rPr lang="it-IT" sz="1400" dirty="0">
                <a:solidFill>
                  <a:srgbClr val="7F7F7F"/>
                </a:solidFill>
              </a:rPr>
              <a:t> «</a:t>
            </a:r>
            <a:r>
              <a:rPr lang="it-IT" sz="1400" dirty="0" err="1">
                <a:solidFill>
                  <a:srgbClr val="7F7F7F"/>
                </a:solidFill>
              </a:rPr>
              <a:t>only</a:t>
            </a:r>
            <a:r>
              <a:rPr lang="it-IT" sz="1400" dirty="0">
                <a:solidFill>
                  <a:srgbClr val="7F7F7F"/>
                </a:solidFill>
              </a:rPr>
              <a:t>» 20% </a:t>
            </a:r>
            <a:r>
              <a:rPr lang="it-IT" sz="1400" dirty="0" err="1">
                <a:solidFill>
                  <a:srgbClr val="7F7F7F"/>
                </a:solidFill>
              </a:rPr>
              <a:t>becasue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probably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they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prefer</a:t>
            </a:r>
            <a:r>
              <a:rPr lang="it-IT" sz="1400" dirty="0">
                <a:solidFill>
                  <a:srgbClr val="7F7F7F"/>
                </a:solidFill>
              </a:rPr>
              <a:t> to </a:t>
            </a:r>
            <a:r>
              <a:rPr lang="it-IT" sz="1400" dirty="0" err="1">
                <a:solidFill>
                  <a:srgbClr val="7F7F7F"/>
                </a:solidFill>
              </a:rPr>
              <a:t>eat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fish</a:t>
            </a:r>
            <a:r>
              <a:rPr lang="it-IT" sz="1400" dirty="0">
                <a:solidFill>
                  <a:srgbClr val="7F7F7F"/>
                </a:solidFill>
              </a:rPr>
              <a:t> </a:t>
            </a:r>
            <a:r>
              <a:rPr lang="it-IT" sz="1400" dirty="0" err="1">
                <a:solidFill>
                  <a:srgbClr val="7F7F7F"/>
                </a:solidFill>
              </a:rPr>
              <a:t>at</a:t>
            </a:r>
            <a:r>
              <a:rPr lang="it-IT" sz="1400" dirty="0">
                <a:solidFill>
                  <a:srgbClr val="7F7F7F"/>
                </a:solidFill>
              </a:rPr>
              <a:t> the </a:t>
            </a:r>
            <a:r>
              <a:rPr lang="it-IT" sz="1400" dirty="0" err="1">
                <a:solidFill>
                  <a:srgbClr val="7F7F7F"/>
                </a:solidFill>
              </a:rPr>
              <a:t>restaurant</a:t>
            </a:r>
            <a:r>
              <a:rPr lang="it-IT" sz="1400" dirty="0">
                <a:solidFill>
                  <a:srgbClr val="7F7F7F"/>
                </a:solidFill>
              </a:rPr>
              <a:t>…..</a:t>
            </a: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1500D28D-56CA-2AD6-2131-57AC0FEF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4752"/>
            <a:ext cx="10971212" cy="525463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the consumer </a:t>
            </a:r>
            <a:r>
              <a:rPr lang="it-IT" dirty="0" err="1"/>
              <a:t>profiles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53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9028C-8D7B-4BB4-B21C-BF331425BD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</a:rPr>
              <a:t>Acquisti ittici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7FE94-1B37-4A72-8E77-1AC278286F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EC72E5-FAAE-4F97-8B8F-A546FEEB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150" y="3134150"/>
            <a:ext cx="6422292" cy="1951816"/>
          </a:xfrm>
        </p:spPr>
        <p:txBody>
          <a:bodyPr/>
          <a:lstStyle/>
          <a:p>
            <a:pPr algn="l"/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by </a:t>
            </a:r>
            <a:r>
              <a:rPr lang="it-IT" dirty="0" err="1"/>
              <a:t>purchase</a:t>
            </a:r>
            <a:r>
              <a:rPr lang="it-IT" dirty="0"/>
              <a:t> </a:t>
            </a:r>
            <a:r>
              <a:rPr lang="it-IT" dirty="0" err="1"/>
              <a:t>channel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BB8997A-0FF8-46F9-834C-67E20FA02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5</a:t>
            </a:r>
          </a:p>
        </p:txBody>
      </p:sp>
      <p:pic>
        <p:nvPicPr>
          <p:cNvPr id="7" name="Segnaposto immagine 25">
            <a:extLst>
              <a:ext uri="{FF2B5EF4-FFF2-40B4-BE49-F238E27FC236}">
                <a16:creationId xmlns:a16="http://schemas.microsoft.com/office/drawing/2014/main" id="{1E6F2094-B465-4BE9-A0FB-0F8460FF36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951" r="33951"/>
          <a:stretch/>
        </p:blipFill>
        <p:spPr>
          <a:xfrm>
            <a:off x="-3625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A923C1-73C7-7700-33CC-FB64A0B0955D}"/>
              </a:ext>
            </a:extLst>
          </p:cNvPr>
          <p:cNvSpPr txBox="1"/>
          <p:nvPr/>
        </p:nvSpPr>
        <p:spPr>
          <a:xfrm>
            <a:off x="-36250" y="6858000"/>
            <a:ext cx="54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ciavula.it/2018/02/sequestrati-prodotti-ittici-caulonia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466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B973A-B440-07B4-BCDC-E1F06534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by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channel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8710C2-32D1-3694-EBBD-8B4AAE94FAF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/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80CF47-1F20-B1AA-AA29-65667914C27E}"/>
              </a:ext>
            </a:extLst>
          </p:cNvPr>
          <p:cNvSpPr txBox="1"/>
          <p:nvPr/>
        </p:nvSpPr>
        <p:spPr>
          <a:xfrm>
            <a:off x="9220199" y="1453193"/>
            <a:ext cx="25557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/>
                </a:solidFill>
              </a:rPr>
              <a:t>            </a:t>
            </a:r>
            <a:r>
              <a:rPr lang="it-IT" b="1" dirty="0" err="1">
                <a:solidFill>
                  <a:schemeClr val="accent5"/>
                </a:solidFill>
              </a:rPr>
              <a:t>Highilights</a:t>
            </a:r>
            <a:endParaRPr lang="it-IT" b="1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7F7F7F"/>
                </a:solidFill>
              </a:rPr>
              <a:t>The share of the distribution channels used for the purchase of fish products is almost equally distributed among the categories (frozen, canned, smoked, dried and fresh)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7F7F7F"/>
                </a:solidFill>
              </a:rPr>
              <a:t>In 2022 </a:t>
            </a:r>
            <a:r>
              <a:rPr lang="it-IT" sz="1400" dirty="0" err="1">
                <a:solidFill>
                  <a:srgbClr val="7F7F7F"/>
                </a:solidFill>
              </a:rPr>
              <a:t>only</a:t>
            </a:r>
            <a:r>
              <a:rPr lang="it-IT" sz="1400" dirty="0">
                <a:solidFill>
                  <a:srgbClr val="7F7F7F"/>
                </a:solidFill>
              </a:rPr>
              <a:t> minimarket </a:t>
            </a:r>
            <a:r>
              <a:rPr lang="it-IT" sz="1400" dirty="0" err="1">
                <a:solidFill>
                  <a:srgbClr val="7F7F7F"/>
                </a:solidFill>
              </a:rPr>
              <a:t>improved</a:t>
            </a:r>
            <a:r>
              <a:rPr lang="it-IT" sz="1400" dirty="0">
                <a:solidFill>
                  <a:srgbClr val="7F7F7F"/>
                </a:solidFill>
              </a:rPr>
              <a:t> the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7F7F7F"/>
                </a:solidFill>
              </a:rPr>
              <a:t>Compared to pre-covid, superstores, supermarkets and discount stores registered a good performance, while the traditional channel loses many percentage points</a:t>
            </a: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9416C23-735D-3B3B-B6D2-06B918244F4A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3D910B-D274-9D41-A2D3-AB681ED1E8F2}"/>
              </a:ext>
            </a:extLst>
          </p:cNvPr>
          <p:cNvSpPr txBox="1"/>
          <p:nvPr/>
        </p:nvSpPr>
        <p:spPr>
          <a:xfrm>
            <a:off x="1295400" y="1655076"/>
            <a:ext cx="3200400" cy="523220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Seafood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Purchases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Share by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distribution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channel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(volume)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A5228E-0E6E-6F41-CA44-B1A12E261BAD}"/>
              </a:ext>
            </a:extLst>
          </p:cNvPr>
          <p:cNvSpPr txBox="1"/>
          <p:nvPr/>
        </p:nvSpPr>
        <p:spPr>
          <a:xfrm>
            <a:off x="5452746" y="1611529"/>
            <a:ext cx="2895600" cy="523220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Seafood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Purchases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trend by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distribution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 Nova" panose="020B0504020202020204" pitchFamily="34" charset="0"/>
              </a:rPr>
              <a:t>channel</a:t>
            </a:r>
            <a:r>
              <a:rPr lang="it-IT" sz="1400" dirty="0">
                <a:solidFill>
                  <a:schemeClr val="bg1"/>
                </a:solidFill>
                <a:latin typeface="Arial Nova" panose="020B0504020202020204" pitchFamily="34" charset="0"/>
              </a:rPr>
              <a:t> (volume)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EC97692-651E-1AA0-7974-58B310582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94673"/>
              </p:ext>
            </p:extLst>
          </p:nvPr>
        </p:nvGraphicFramePr>
        <p:xfrm>
          <a:off x="1239539" y="2508221"/>
          <a:ext cx="3435968" cy="282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BCC36A4D-91AD-4B0C-B103-DD4F87E15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195614"/>
              </p:ext>
            </p:extLst>
          </p:nvPr>
        </p:nvGraphicFramePr>
        <p:xfrm>
          <a:off x="4904106" y="2590801"/>
          <a:ext cx="408749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123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2FBE292-E4BE-4CF4-884A-135B32ABC9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4818" y="2971800"/>
            <a:ext cx="6749082" cy="2092881"/>
          </a:xfrm>
        </p:spPr>
        <p:txBody>
          <a:bodyPr/>
          <a:lstStyle/>
          <a:p>
            <a:pPr algn="l"/>
            <a:r>
              <a:rPr lang="it-IT" sz="6000" dirty="0">
                <a:latin typeface="Bahnschrift Light Condensed" panose="020B0502040204020203" pitchFamily="34" charset="0"/>
              </a:rPr>
              <a:t> </a:t>
            </a:r>
            <a:br>
              <a:rPr lang="it-IT" sz="6000" dirty="0">
                <a:latin typeface="Bahnschrift Light Condensed" panose="020B0502040204020203" pitchFamily="34" charset="0"/>
              </a:rPr>
            </a:br>
            <a:br>
              <a:rPr lang="it-IT" sz="6000" dirty="0">
                <a:latin typeface="Bahnschrift Light Condensed" panose="020B0502040204020203" pitchFamily="34" charset="0"/>
              </a:rPr>
            </a:br>
            <a:r>
              <a:rPr lang="it-IT" sz="1600" dirty="0">
                <a:latin typeface="Bahnschrift Light Condensed" panose="020B0502040204020203" pitchFamily="34" charset="0"/>
              </a:rPr>
              <a:t>p.piozzi@ismea.it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ADD1EFE-0B0F-BCFE-9BE6-9574065B4D01}"/>
              </a:ext>
            </a:extLst>
          </p:cNvPr>
          <p:cNvSpPr txBox="1">
            <a:spLocks/>
          </p:cNvSpPr>
          <p:nvPr/>
        </p:nvSpPr>
        <p:spPr>
          <a:xfrm>
            <a:off x="5429150" y="3134150"/>
            <a:ext cx="6422292" cy="195181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va Cond" panose="020B0506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Thanks for </a:t>
            </a:r>
            <a:r>
              <a:rPr lang="it-IT" sz="2800" b="1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it-IT" sz="28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b="1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attention</a:t>
            </a:r>
            <a:endParaRPr lang="it-IT" sz="28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3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ITEMS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Overview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286434"/>
            <a:ext cx="10971212" cy="276999"/>
          </a:xfrm>
        </p:spPr>
        <p:txBody>
          <a:bodyPr/>
          <a:lstStyle/>
          <a:p>
            <a:r>
              <a:rPr lang="it-IT" dirty="0" err="1"/>
              <a:t>Consumption</a:t>
            </a:r>
            <a:r>
              <a:rPr lang="it-IT" dirty="0"/>
              <a:t> </a:t>
            </a:r>
            <a:r>
              <a:rPr lang="it-IT" dirty="0" err="1"/>
              <a:t>Recent</a:t>
            </a:r>
            <a:r>
              <a:rPr lang="it-IT" dirty="0"/>
              <a:t> trends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B78B83-B5A4-DFF8-4DE5-64946F5EB3B8}"/>
              </a:ext>
            </a:extLst>
          </p:cNvPr>
          <p:cNvSpPr txBox="1"/>
          <p:nvPr/>
        </p:nvSpPr>
        <p:spPr>
          <a:xfrm>
            <a:off x="8001000" y="1571829"/>
            <a:ext cx="353849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Highlights</a:t>
            </a:r>
          </a:p>
          <a:p>
            <a:pPr algn="just"/>
            <a:endParaRPr lang="it-IT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Per capita consumption remains around 20.7 kg, equally distributed between domestic and non-domestic consumption (</a:t>
            </a:r>
            <a:r>
              <a:rPr lang="en-US" sz="1400" dirty="0" err="1">
                <a:latin typeface="Arial Nova Light" panose="020B0304020202020204" pitchFamily="34" charset="0"/>
              </a:rPr>
              <a:t>HoReCa</a:t>
            </a:r>
            <a:r>
              <a:rPr lang="en-US" sz="1400" dirty="0">
                <a:latin typeface="Arial Nova Light" panose="020B0304020202020204" pitchFamily="34" charset="0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In the last 10 years slight drop of seafood consumption.</a:t>
            </a:r>
            <a:endParaRPr lang="it-IT" sz="1400" dirty="0">
              <a:latin typeface="Arial Nova Light" panose="020B0304020202020204" pitchFamily="34" charset="0"/>
            </a:endParaRPr>
          </a:p>
          <a:p>
            <a:pPr algn="just"/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err="1">
                <a:latin typeface="Arial Nova Light" panose="020B0304020202020204" pitchFamily="34" charset="0"/>
              </a:rPr>
              <a:t>Domestic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consumption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has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increased</a:t>
            </a:r>
            <a:r>
              <a:rPr lang="it-IT" sz="1400" dirty="0">
                <a:latin typeface="Arial Nova Light" panose="020B0304020202020204" pitchFamily="34" charset="0"/>
              </a:rPr>
              <a:t>  </a:t>
            </a:r>
            <a:r>
              <a:rPr lang="it-IT" sz="1400" dirty="0" err="1">
                <a:latin typeface="Arial Nova Light" panose="020B0304020202020204" pitchFamily="34" charset="0"/>
              </a:rPr>
              <a:t>during</a:t>
            </a:r>
            <a:r>
              <a:rPr lang="it-IT" sz="1400" dirty="0">
                <a:latin typeface="Arial Nova Light" panose="020B0304020202020204" pitchFamily="34" charset="0"/>
              </a:rPr>
              <a:t> the pandemic </a:t>
            </a:r>
            <a:r>
              <a:rPr lang="it-IT" sz="1400" dirty="0" err="1">
                <a:latin typeface="Arial Nova Light" panose="020B0304020202020204" pitchFamily="34" charset="0"/>
              </a:rPr>
              <a:t>period</a:t>
            </a:r>
            <a:r>
              <a:rPr lang="it-IT" sz="1400" dirty="0">
                <a:latin typeface="Arial Nova Light" panose="020B0304020202020204" pitchFamily="34" charset="0"/>
              </a:rPr>
              <a:t> (more </a:t>
            </a:r>
            <a:r>
              <a:rPr lang="it-IT" sz="1400" dirty="0" err="1">
                <a:latin typeface="Arial Nova Light" panose="020B0304020202020204" pitchFamily="34" charset="0"/>
              </a:rPr>
              <a:t>staying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at</a:t>
            </a:r>
            <a:r>
              <a:rPr lang="it-IT" sz="1400" dirty="0">
                <a:latin typeface="Arial Nova Light" panose="020B0304020202020204" pitchFamily="34" charset="0"/>
              </a:rPr>
              <a:t> home, and </a:t>
            </a:r>
            <a:r>
              <a:rPr lang="it-IT" sz="1400" dirty="0" err="1">
                <a:latin typeface="Arial Nova Light" panose="020B0304020202020204" pitchFamily="34" charset="0"/>
              </a:rPr>
              <a:t>closure</a:t>
            </a:r>
            <a:r>
              <a:rPr lang="it-IT" sz="1400" dirty="0">
                <a:latin typeface="Arial Nova Light" panose="020B0304020202020204" pitchFamily="34" charset="0"/>
              </a:rPr>
              <a:t> of </a:t>
            </a:r>
            <a:r>
              <a:rPr lang="it-IT" sz="1400" dirty="0" err="1">
                <a:latin typeface="Arial Nova Light" panose="020B0304020202020204" pitchFamily="34" charset="0"/>
              </a:rPr>
              <a:t>restaurants</a:t>
            </a:r>
            <a:r>
              <a:rPr lang="it-IT" sz="1400" dirty="0">
                <a:latin typeface="Arial Nova Light" panose="020B0304020202020204" pitchFamily="34" charset="0"/>
              </a:rPr>
              <a:t>)</a:t>
            </a:r>
          </a:p>
          <a:p>
            <a:pPr algn="just"/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latin typeface="Arial Nova Light" panose="020B0304020202020204" pitchFamily="34" charset="0"/>
              </a:rPr>
              <a:t>In 2022, drop in the </a:t>
            </a:r>
            <a:r>
              <a:rPr lang="it-IT" sz="1400" dirty="0" err="1">
                <a:latin typeface="Arial Nova Light" panose="020B0304020202020204" pitchFamily="34" charset="0"/>
              </a:rPr>
              <a:t>domestic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consumption</a:t>
            </a:r>
            <a:r>
              <a:rPr lang="it-IT" sz="1400" dirty="0">
                <a:latin typeface="Arial Nova Light" panose="020B0304020202020204" pitchFamily="34" charset="0"/>
              </a:rPr>
              <a:t>, due </a:t>
            </a:r>
            <a:r>
              <a:rPr lang="it-IT" sz="1400" dirty="0" err="1">
                <a:latin typeface="Arial Nova Light" panose="020B0304020202020204" pitchFamily="34" charset="0"/>
              </a:rPr>
              <a:t>probably</a:t>
            </a:r>
            <a:r>
              <a:rPr lang="it-IT" sz="1400" dirty="0">
                <a:latin typeface="Arial Nova Light" panose="020B0304020202020204" pitchFamily="34" charset="0"/>
              </a:rPr>
              <a:t> to the </a:t>
            </a:r>
            <a:r>
              <a:rPr lang="it-IT" sz="1400" dirty="0" err="1">
                <a:latin typeface="Arial Nova Light" panose="020B0304020202020204" pitchFamily="34" charset="0"/>
              </a:rPr>
              <a:t>economic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crises</a:t>
            </a:r>
            <a:r>
              <a:rPr lang="it-IT" sz="1400" dirty="0">
                <a:latin typeface="Arial Nova Light" panose="020B0304020202020204" pitchFamily="34" charset="0"/>
              </a:rPr>
              <a:t> </a:t>
            </a:r>
            <a:r>
              <a:rPr lang="it-IT" sz="1400" dirty="0" err="1">
                <a:latin typeface="Arial Nova Light" panose="020B0304020202020204" pitchFamily="34" charset="0"/>
              </a:rPr>
              <a:t>related</a:t>
            </a:r>
            <a:r>
              <a:rPr lang="it-IT" sz="1400" dirty="0">
                <a:latin typeface="Arial Nova Light" panose="020B0304020202020204" pitchFamily="34" charset="0"/>
              </a:rPr>
              <a:t> to the war and to the price </a:t>
            </a:r>
            <a:r>
              <a:rPr lang="it-IT" sz="1400" dirty="0" err="1">
                <a:latin typeface="Arial Nova Light" panose="020B0304020202020204" pitchFamily="34" charset="0"/>
              </a:rPr>
              <a:t>inflation</a:t>
            </a:r>
            <a:r>
              <a:rPr lang="it-IT" sz="1400" dirty="0">
                <a:latin typeface="Arial Nova Light" panose="020B03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algn="just"/>
            <a:r>
              <a:rPr lang="it-IT" sz="1400" dirty="0">
                <a:latin typeface="Arial Nova Light" panose="020B0304020202020204" pitchFamily="34" charset="0"/>
              </a:rPr>
              <a:t> </a:t>
            </a:r>
            <a:endParaRPr lang="it-IT" sz="1400" dirty="0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C59527C9-54EC-1000-E305-F7D3690D94BE}"/>
              </a:ext>
            </a:extLst>
          </p:cNvPr>
          <p:cNvSpPr txBox="1">
            <a:spLocks/>
          </p:cNvSpPr>
          <p:nvPr/>
        </p:nvSpPr>
        <p:spPr>
          <a:xfrm>
            <a:off x="1143000" y="2134803"/>
            <a:ext cx="6248400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4200" b="0" i="0" dirty="0">
                <a:solidFill>
                  <a:srgbClr val="8A898C"/>
                </a:solidFill>
                <a:latin typeface="Arial Nova Cond Light" panose="020B0306020202020204" pitchFamily="34" charset="0"/>
                <a:ea typeface="+mj-ea"/>
                <a:cs typeface="Arial Nova Cond Light" panose="020B03060202020202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b="1" dirty="0"/>
              <a:t>Fish and aquaculture products consumption: recent trends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200" b="1" dirty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200" b="1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sz="3200" b="1" dirty="0"/>
              <a:t>World and </a:t>
            </a:r>
            <a:r>
              <a:rPr lang="it-IT" sz="3200" b="1" dirty="0" err="1"/>
              <a:t>european</a:t>
            </a:r>
            <a:r>
              <a:rPr lang="it-IT" sz="3200" b="1" dirty="0"/>
              <a:t> </a:t>
            </a:r>
            <a:r>
              <a:rPr lang="it-IT" sz="3200" b="1" dirty="0" err="1"/>
              <a:t>crises</a:t>
            </a:r>
            <a:r>
              <a:rPr lang="it-IT" sz="3200" b="1" dirty="0"/>
              <a:t> impact on </a:t>
            </a:r>
            <a:r>
              <a:rPr lang="it-IT" sz="3200" b="1" dirty="0" err="1"/>
              <a:t>seafoood</a:t>
            </a:r>
            <a:r>
              <a:rPr lang="it-IT" sz="3200" b="1" dirty="0"/>
              <a:t> </a:t>
            </a:r>
            <a:r>
              <a:rPr lang="it-IT" sz="3200" b="1" dirty="0" err="1"/>
              <a:t>consumption</a:t>
            </a:r>
            <a:endParaRPr lang="it-IT" sz="3200" b="1" dirty="0"/>
          </a:p>
          <a:p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10701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ITEMS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Overview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286434"/>
            <a:ext cx="10971212" cy="276999"/>
          </a:xfrm>
        </p:spPr>
        <p:txBody>
          <a:bodyPr/>
          <a:lstStyle/>
          <a:p>
            <a:r>
              <a:rPr lang="it-IT" dirty="0" err="1"/>
              <a:t>Domestic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survey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B78B83-B5A4-DFF8-4DE5-64946F5EB3B8}"/>
              </a:ext>
            </a:extLst>
          </p:cNvPr>
          <p:cNvSpPr txBox="1"/>
          <p:nvPr/>
        </p:nvSpPr>
        <p:spPr>
          <a:xfrm>
            <a:off x="7506443" y="1828800"/>
            <a:ext cx="35384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How </a:t>
            </a:r>
            <a:r>
              <a:rPr lang="it-IT" b="1" dirty="0" err="1">
                <a:solidFill>
                  <a:schemeClr val="accent5"/>
                </a:solidFill>
              </a:rPr>
              <a:t>it</a:t>
            </a:r>
            <a:r>
              <a:rPr lang="it-IT" b="1" dirty="0">
                <a:solidFill>
                  <a:schemeClr val="accent5"/>
                </a:solidFill>
              </a:rPr>
              <a:t> works</a:t>
            </a:r>
          </a:p>
          <a:p>
            <a:pPr algn="just"/>
            <a:endParaRPr lang="it-IT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Families panel (9,000) that register their food shopping.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It is a representative panel of the universe of Italian families (24,8 million).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Panel stratified by geographical area and by demographic variables.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Families stratified by components, age, income, children presence.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Arial Nova Light" panose="020B0304020202020204" pitchFamily="34" charset="0"/>
              </a:rPr>
              <a:t>Purchases registered by date, the family component who makes the purchase, distribution channel, price, product bar code, special offers, total expense. </a:t>
            </a:r>
          </a:p>
          <a:p>
            <a:pPr algn="just"/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400" dirty="0">
              <a:latin typeface="Arial Nova Light" panose="020B0304020202020204" pitchFamily="34" charset="0"/>
            </a:endParaRPr>
          </a:p>
          <a:p>
            <a:pPr algn="just"/>
            <a:r>
              <a:rPr lang="it-IT" sz="1400" dirty="0">
                <a:latin typeface="Arial Nova Light" panose="020B0304020202020204" pitchFamily="34" charset="0"/>
              </a:rPr>
              <a:t> </a:t>
            </a:r>
            <a:endParaRPr lang="it-IT" sz="1400" dirty="0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C59527C9-54EC-1000-E305-F7D3690D94BE}"/>
              </a:ext>
            </a:extLst>
          </p:cNvPr>
          <p:cNvSpPr txBox="1">
            <a:spLocks/>
          </p:cNvSpPr>
          <p:nvPr/>
        </p:nvSpPr>
        <p:spPr>
          <a:xfrm>
            <a:off x="1219200" y="3036332"/>
            <a:ext cx="6248400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4200" b="0" i="0" dirty="0">
                <a:solidFill>
                  <a:srgbClr val="8A898C"/>
                </a:solidFill>
                <a:latin typeface="Arial Nova Cond Light" panose="020B0306020202020204" pitchFamily="34" charset="0"/>
                <a:ea typeface="+mj-ea"/>
                <a:cs typeface="Arial Nova Cond Light" panose="020B03060202020202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b="1" dirty="0"/>
              <a:t>Domestic consumption Survey: The </a:t>
            </a:r>
            <a:r>
              <a:rPr lang="en-GB" sz="3200" b="1" dirty="0" err="1"/>
              <a:t>NielsenIQ</a:t>
            </a:r>
            <a:r>
              <a:rPr lang="en-GB" sz="3200" b="1" dirty="0"/>
              <a:t> Company Consumer panel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200" b="1" dirty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200" b="1" dirty="0"/>
          </a:p>
          <a:p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57418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9028C-8D7B-4BB4-B21C-BF331425BD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>
              <a:defRPr/>
            </a:pPr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7FE94-1B37-4A72-8E77-1AC278286F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EC72E5-FAAE-4F97-8B8F-A546FEEB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102698"/>
            <a:ext cx="6422292" cy="1305486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trend: </a:t>
            </a:r>
            <a:r>
              <a:rPr lang="en-US" dirty="0"/>
              <a:t>a comparison with the food basket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BB8997A-0FF8-46F9-834C-67E20FA02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7" name="Segnaposto immagine 25">
            <a:extLst>
              <a:ext uri="{FF2B5EF4-FFF2-40B4-BE49-F238E27FC236}">
                <a16:creationId xmlns:a16="http://schemas.microsoft.com/office/drawing/2014/main" id="{1E6F2094-B465-4BE9-A0FB-0F8460FF36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03" r="23303"/>
          <a:stretch/>
        </p:blipFill>
        <p:spPr>
          <a:xfrm>
            <a:off x="-3625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31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food </a:t>
            </a:r>
            <a:r>
              <a:rPr lang="it-IT" dirty="0" err="1"/>
              <a:t>consumption</a:t>
            </a:r>
            <a:r>
              <a:rPr lang="it-IT" dirty="0"/>
              <a:t> basket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trend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food shopping: the food basket </a:t>
            </a:r>
            <a:r>
              <a:rPr lang="it-IT" dirty="0" err="1"/>
              <a:t>composition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A73FC37-1F34-4585-8A2A-B507DB6F2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519907"/>
              </p:ext>
            </p:extLst>
          </p:nvPr>
        </p:nvGraphicFramePr>
        <p:xfrm>
          <a:off x="2971800" y="1726532"/>
          <a:ext cx="6096000" cy="455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62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food </a:t>
            </a:r>
            <a:r>
              <a:rPr lang="it-IT" dirty="0" err="1"/>
              <a:t>consumption</a:t>
            </a:r>
            <a:r>
              <a:rPr lang="it-IT" dirty="0"/>
              <a:t>: </a:t>
            </a:r>
            <a:r>
              <a:rPr lang="it-IT" dirty="0" err="1"/>
              <a:t>recent</a:t>
            </a:r>
            <a:r>
              <a:rPr lang="it-IT" dirty="0"/>
              <a:t> trends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trend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food shopping: more </a:t>
            </a:r>
            <a:r>
              <a:rPr lang="it-IT" dirty="0" err="1"/>
              <a:t>expense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quantities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D9F351-312D-54F5-32DD-42B75091D2D6}"/>
              </a:ext>
            </a:extLst>
          </p:cNvPr>
          <p:cNvSpPr/>
          <p:nvPr/>
        </p:nvSpPr>
        <p:spPr>
          <a:xfrm>
            <a:off x="7010400" y="4190999"/>
            <a:ext cx="4816510" cy="27699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rgbClr val="FFC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8F45F72-AE9D-4516-859C-847358639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415881"/>
              </p:ext>
            </p:extLst>
          </p:nvPr>
        </p:nvGraphicFramePr>
        <p:xfrm>
          <a:off x="6325394" y="1513320"/>
          <a:ext cx="5638800" cy="470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0019600-82C7-EF1B-B2E6-66E6EB797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91974"/>
              </p:ext>
            </p:extLst>
          </p:nvPr>
        </p:nvGraphicFramePr>
        <p:xfrm>
          <a:off x="809643" y="1601983"/>
          <a:ext cx="5259976" cy="47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F18710FE-5F8F-DF0E-990C-BAF0C4CC7C42}"/>
              </a:ext>
            </a:extLst>
          </p:cNvPr>
          <p:cNvSpPr/>
          <p:nvPr/>
        </p:nvSpPr>
        <p:spPr>
          <a:xfrm>
            <a:off x="1031376" y="3685455"/>
            <a:ext cx="4816510" cy="27699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rgbClr val="FFC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3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9028C-8D7B-4BB4-B21C-BF331425BD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>
              <a:defRPr/>
            </a:pPr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7FE94-1B37-4A72-8E77-1AC278286F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EC72E5-FAAE-4F97-8B8F-A546FEEB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2779533"/>
            <a:ext cx="6422292" cy="1951816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trend: </a:t>
            </a:r>
            <a:r>
              <a:rPr lang="en-US" dirty="0"/>
              <a:t>overall and by product category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BB8997A-0FF8-46F9-834C-67E20FA02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2</a:t>
            </a:r>
          </a:p>
        </p:txBody>
      </p:sp>
      <p:pic>
        <p:nvPicPr>
          <p:cNvPr id="7" name="Segnaposto immagine 25">
            <a:extLst>
              <a:ext uri="{FF2B5EF4-FFF2-40B4-BE49-F238E27FC236}">
                <a16:creationId xmlns:a16="http://schemas.microsoft.com/office/drawing/2014/main" id="{1E6F2094-B465-4BE9-A0FB-0F8460FF36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03" r="23303"/>
          <a:stretch/>
        </p:blipFill>
        <p:spPr>
          <a:xfrm>
            <a:off x="-3625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26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1903C-C2A2-DCA2-08D9-2D45DBA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10971722" cy="659155"/>
          </a:xfrm>
        </p:spPr>
        <p:txBody>
          <a:bodyPr/>
          <a:lstStyle/>
          <a:p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: </a:t>
            </a:r>
            <a:r>
              <a:rPr lang="it-IT" dirty="0" err="1"/>
              <a:t>recent</a:t>
            </a:r>
            <a:r>
              <a:rPr lang="it-IT" dirty="0"/>
              <a:t> trends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F43DEE-4035-6852-39CF-B977440F0C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 dirty="0" err="1"/>
              <a:t>Household</a:t>
            </a:r>
            <a:r>
              <a:rPr lang="it-IT" dirty="0"/>
              <a:t> </a:t>
            </a:r>
            <a:r>
              <a:rPr lang="it-IT" dirty="0" err="1"/>
              <a:t>fish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3EB96C-9885-BAAB-3FAF-AA93AD966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seafood</a:t>
            </a:r>
            <a:r>
              <a:rPr lang="it-IT" dirty="0"/>
              <a:t> </a:t>
            </a:r>
            <a:r>
              <a:rPr lang="it-IT" dirty="0" err="1"/>
              <a:t>purchases</a:t>
            </a:r>
            <a:endParaRPr lang="it-IT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F44582B-5E0C-47BF-B139-3622637C4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571167"/>
              </p:ext>
            </p:extLst>
          </p:nvPr>
        </p:nvGraphicFramePr>
        <p:xfrm>
          <a:off x="1355407" y="1676400"/>
          <a:ext cx="4740593" cy="337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C13F3B3-822B-4A9E-9B0B-0FA9C010A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216529"/>
              </p:ext>
            </p:extLst>
          </p:nvPr>
        </p:nvGraphicFramePr>
        <p:xfrm>
          <a:off x="6705600" y="2861221"/>
          <a:ext cx="4728210" cy="327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213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7939</TotalTime>
  <Words>1343</Words>
  <Application>Microsoft Office PowerPoint</Application>
  <PresentationFormat>Widescreen</PresentationFormat>
  <Paragraphs>260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Arial</vt:lpstr>
      <vt:lpstr>Arial Nova</vt:lpstr>
      <vt:lpstr>Arial Nova Cond</vt:lpstr>
      <vt:lpstr>Arial Nova Cond Light</vt:lpstr>
      <vt:lpstr>Arial Nova Light</vt:lpstr>
      <vt:lpstr>Bahnschrift Light</vt:lpstr>
      <vt:lpstr>Bahnschrift Light Condensed</vt:lpstr>
      <vt:lpstr>Calibri</vt:lpstr>
      <vt:lpstr>Calibri (Corpo)</vt:lpstr>
      <vt:lpstr>Century Gothic</vt:lpstr>
      <vt:lpstr>Courier New</vt:lpstr>
      <vt:lpstr>Wingdings</vt:lpstr>
      <vt:lpstr>Office Theme</vt:lpstr>
      <vt:lpstr>Fish and aquaculture products consumption. Recent trends and consumer behaviours  in Italy</vt:lpstr>
      <vt:lpstr>ITEMS</vt:lpstr>
      <vt:lpstr>ITEMS</vt:lpstr>
      <vt:lpstr>ITEMS</vt:lpstr>
      <vt:lpstr>Household consumption trend: a comparison with the food basket</vt:lpstr>
      <vt:lpstr>Household food consumption basket </vt:lpstr>
      <vt:lpstr>Household food consumption: recent trends </vt:lpstr>
      <vt:lpstr>Household seafood consumption trend: overall and by product category</vt:lpstr>
      <vt:lpstr>Household seafood consumption: recent trends</vt:lpstr>
      <vt:lpstr>Household seafood consumption: prices trend</vt:lpstr>
      <vt:lpstr>Household seafood consumption: the categories</vt:lpstr>
      <vt:lpstr>Household seafood consumption: categories trends</vt:lpstr>
      <vt:lpstr>Household fish consumption trend by product</vt:lpstr>
      <vt:lpstr>Household seafood consumption: the most important products</vt:lpstr>
      <vt:lpstr>Household seafood consumption: the most important fresh products</vt:lpstr>
      <vt:lpstr>Household seafood consumption: the most important processed products</vt:lpstr>
      <vt:lpstr>Household fish consumption trend by consumer profile</vt:lpstr>
      <vt:lpstr>Household seafood consumption: the consumer profiles</vt:lpstr>
      <vt:lpstr>Household seafood consumption: the consumer profiles </vt:lpstr>
      <vt:lpstr>Household seafood consumption: the consumer profiles </vt:lpstr>
      <vt:lpstr>Italian Household fish consumption by purchase channel</vt:lpstr>
      <vt:lpstr>Household seafood consumption by distribution channel</vt:lpstr>
      <vt:lpstr>   p.piozzi@ismea.it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Enrica Ruggeri</dc:creator>
  <cp:lastModifiedBy>Patrizio Piozzi</cp:lastModifiedBy>
  <cp:revision>185</cp:revision>
  <dcterms:created xsi:type="dcterms:W3CDTF">2021-10-01T15:49:28Z</dcterms:created>
  <dcterms:modified xsi:type="dcterms:W3CDTF">2023-07-05T09:34:51Z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2021-10-01T00:00:00Z</vt:filetime>
  </property>
</Properties>
</file>