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  <p:sldMasterId id="2147483677" r:id="rId2"/>
    <p:sldMasterId id="2147483675" r:id="rId3"/>
    <p:sldMasterId id="2147483663" r:id="rId4"/>
  </p:sldMasterIdLst>
  <p:notesMasterIdLst>
    <p:notesMasterId r:id="rId18"/>
  </p:notesMasterIdLst>
  <p:handoutMasterIdLst>
    <p:handoutMasterId r:id="rId19"/>
  </p:handoutMasterIdLst>
  <p:sldIdLst>
    <p:sldId id="422" r:id="rId5"/>
    <p:sldId id="512" r:id="rId6"/>
    <p:sldId id="452" r:id="rId7"/>
    <p:sldId id="522" r:id="rId8"/>
    <p:sldId id="510" r:id="rId9"/>
    <p:sldId id="511" r:id="rId10"/>
    <p:sldId id="517" r:id="rId11"/>
    <p:sldId id="520" r:id="rId12"/>
    <p:sldId id="509" r:id="rId13"/>
    <p:sldId id="499" r:id="rId14"/>
    <p:sldId id="524" r:id="rId15"/>
    <p:sldId id="521" r:id="rId16"/>
    <p:sldId id="306" r:id="rId17"/>
  </p:sldIdLst>
  <p:sldSz cx="12192000" cy="6858000"/>
  <p:notesSz cx="6735763" cy="98663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0AAEAEA-EDEE-4A32-A534-DEF3D3E088A8}">
          <p14:sldIdLst>
            <p14:sldId id="422"/>
            <p14:sldId id="512"/>
            <p14:sldId id="452"/>
            <p14:sldId id="522"/>
            <p14:sldId id="510"/>
            <p14:sldId id="511"/>
            <p14:sldId id="517"/>
            <p14:sldId id="520"/>
            <p14:sldId id="509"/>
            <p14:sldId id="499"/>
            <p14:sldId id="524"/>
            <p14:sldId id="521"/>
          </p14:sldIdLst>
        </p14:section>
        <p14:section name="Untitled Section" id="{F6DD6884-1317-439D-B448-83E79D6186B9}">
          <p14:sldIdLst>
            <p14:sldId id="30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ONZALEZ KESSLER Carola (MARE)" initials="GKC" lastIdx="7" clrIdx="0"/>
  <p:cmAuthor id="7" name="Alessio Sidoti" initials="AS" lastIdx="16" clrIdx="7">
    <p:extLst>
      <p:ext uri="{19B8F6BF-5375-455C-9EA6-DF929625EA0E}">
        <p15:presenceInfo xmlns:p15="http://schemas.microsoft.com/office/powerpoint/2012/main" userId="S-1-5-21-915954767-2642907222-308522997-2205" providerId="AD"/>
      </p:ext>
    </p:extLst>
  </p:cmAuthor>
  <p:cmAuthor id="1" name="MARCOLIN Mirko (MARE)" initials="MM(" lastIdx="6" clrIdx="1"/>
  <p:cmAuthor id="2" name="Valentina Sannino" initials="VS" lastIdx="15" clrIdx="2"/>
  <p:cmAuthor id="3" name="Antonio Nuccio" initials="AN" lastIdx="21" clrIdx="3"/>
  <p:cmAuthor id="4" name="Eirik Junge Hess" initials="EJH" lastIdx="2" clrIdx="4"/>
  <p:cmAuthor id="5" name="JOLLY Laurene (MARE)" initials="JL(" lastIdx="6" clrIdx="5">
    <p:extLst>
      <p:ext uri="{19B8F6BF-5375-455C-9EA6-DF929625EA0E}">
        <p15:presenceInfo xmlns:p15="http://schemas.microsoft.com/office/powerpoint/2012/main" userId="S-1-5-21-1606980848-2025429265-839522115-1028390" providerId="AD"/>
      </p:ext>
    </p:extLst>
  </p:cmAuthor>
  <p:cmAuthor id="6" name="VANDE WEYER Christophe (MARE)" initials="VWC(" lastIdx="6" clrIdx="6">
    <p:extLst>
      <p:ext uri="{19B8F6BF-5375-455C-9EA6-DF929625EA0E}">
        <p15:presenceInfo xmlns:p15="http://schemas.microsoft.com/office/powerpoint/2012/main" userId="S-1-5-21-1606980848-2025429265-839522115-480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F60"/>
    <a:srgbClr val="E3F1DB"/>
    <a:srgbClr val="4472C4"/>
    <a:srgbClr val="98C5D1"/>
    <a:srgbClr val="B6ECE2"/>
    <a:srgbClr val="5ED4BE"/>
    <a:srgbClr val="B0EADF"/>
    <a:srgbClr val="82DECC"/>
    <a:srgbClr val="D09E00"/>
    <a:srgbClr val="FFE1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Stile medio 4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Stile chiaro 3 - Color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ile chiaro 3 - Color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40" autoAdjust="0"/>
    <p:restoredTop sz="96433" autoAdjust="0"/>
  </p:normalViewPr>
  <p:slideViewPr>
    <p:cSldViewPr snapToGrid="0">
      <p:cViewPr varScale="1">
        <p:scale>
          <a:sx n="77" d="100"/>
          <a:sy n="77" d="100"/>
        </p:scale>
        <p:origin x="108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4956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19413" cy="495300"/>
          </a:xfrm>
          <a:prstGeom prst="rect">
            <a:avLst/>
          </a:prstGeom>
        </p:spPr>
        <p:txBody>
          <a:bodyPr vert="horz" lIns="91065" tIns="45533" rIns="91065" bIns="45533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14764" y="1"/>
            <a:ext cx="2919412" cy="495300"/>
          </a:xfrm>
          <a:prstGeom prst="rect">
            <a:avLst/>
          </a:prstGeom>
        </p:spPr>
        <p:txBody>
          <a:bodyPr vert="horz" lIns="91065" tIns="45533" rIns="91065" bIns="45533" rtlCol="0"/>
          <a:lstStyle>
            <a:lvl1pPr algn="r">
              <a:defRPr sz="1200"/>
            </a:lvl1pPr>
          </a:lstStyle>
          <a:p>
            <a:fld id="{791D0CE9-75E2-4742-BBF3-729CBABB5F3F}" type="datetimeFigureOut">
              <a:rPr lang="it-IT" smtClean="0"/>
              <a:t>01/10/2024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2" y="9371014"/>
            <a:ext cx="2919413" cy="495300"/>
          </a:xfrm>
          <a:prstGeom prst="rect">
            <a:avLst/>
          </a:prstGeom>
        </p:spPr>
        <p:txBody>
          <a:bodyPr vert="horz" lIns="91065" tIns="45533" rIns="91065" bIns="45533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14764" y="9371014"/>
            <a:ext cx="2919412" cy="495300"/>
          </a:xfrm>
          <a:prstGeom prst="rect">
            <a:avLst/>
          </a:prstGeom>
        </p:spPr>
        <p:txBody>
          <a:bodyPr vert="horz" lIns="91065" tIns="45533" rIns="91065" bIns="45533" rtlCol="0" anchor="b"/>
          <a:lstStyle>
            <a:lvl1pPr algn="r">
              <a:defRPr sz="1200"/>
            </a:lvl1pPr>
          </a:lstStyle>
          <a:p>
            <a:fld id="{F9D15162-633B-4A91-80C5-A07CA10430C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16172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18830" cy="495029"/>
          </a:xfrm>
          <a:prstGeom prst="rect">
            <a:avLst/>
          </a:prstGeom>
        </p:spPr>
        <p:txBody>
          <a:bodyPr vert="horz" lIns="90382" tIns="45191" rIns="90382" bIns="45191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15376" y="0"/>
            <a:ext cx="2918830" cy="495029"/>
          </a:xfrm>
          <a:prstGeom prst="rect">
            <a:avLst/>
          </a:prstGeom>
        </p:spPr>
        <p:txBody>
          <a:bodyPr vert="horz" lIns="90382" tIns="45191" rIns="90382" bIns="45191" rtlCol="0"/>
          <a:lstStyle>
            <a:lvl1pPr algn="r">
              <a:defRPr sz="1200"/>
            </a:lvl1pPr>
          </a:lstStyle>
          <a:p>
            <a:fld id="{CC395694-D0D9-44C2-B362-AEDD1271226F}" type="datetimeFigureOut">
              <a:rPr lang="it-IT" smtClean="0"/>
              <a:t>01/10/2024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382" tIns="45191" rIns="90382" bIns="45191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3577" y="4748165"/>
            <a:ext cx="5388610" cy="3884861"/>
          </a:xfrm>
          <a:prstGeom prst="rect">
            <a:avLst/>
          </a:prstGeom>
        </p:spPr>
        <p:txBody>
          <a:bodyPr vert="horz" lIns="90382" tIns="45191" rIns="90382" bIns="45191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2" y="9371286"/>
            <a:ext cx="2918830" cy="495028"/>
          </a:xfrm>
          <a:prstGeom prst="rect">
            <a:avLst/>
          </a:prstGeom>
        </p:spPr>
        <p:txBody>
          <a:bodyPr vert="horz" lIns="90382" tIns="45191" rIns="90382" bIns="45191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15376" y="9371286"/>
            <a:ext cx="2918830" cy="495028"/>
          </a:xfrm>
          <a:prstGeom prst="rect">
            <a:avLst/>
          </a:prstGeom>
        </p:spPr>
        <p:txBody>
          <a:bodyPr vert="horz" lIns="90382" tIns="45191" rIns="90382" bIns="45191" rtlCol="0" anchor="b"/>
          <a:lstStyle>
            <a:lvl1pPr algn="r">
              <a:defRPr sz="1200"/>
            </a:lvl1pPr>
          </a:lstStyle>
          <a:p>
            <a:fld id="{745CA2D1-6555-4680-8201-4D4C613ADE2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6756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679700" y="917575"/>
            <a:ext cx="4405313" cy="247967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870F7-6A95-4BA8-B281-9318F5D661E4}" type="slidenum">
              <a:rPr lang="it-IT" smtClean="0"/>
              <a:pPr/>
              <a:t>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81878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0651">
              <a:defRPr/>
            </a:pPr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0651">
              <a:defRPr/>
            </a:pPr>
            <a:fld id="{2EA0A5DF-2A7C-4EDF-AA84-9B3D4C856389}" type="slidenum">
              <a:rPr lang="it-IT">
                <a:solidFill>
                  <a:prstClr val="black"/>
                </a:solidFill>
                <a:latin typeface="Calibri"/>
              </a:rPr>
              <a:pPr defTabSz="910651">
                <a:defRPr/>
              </a:pPr>
              <a:t>12</a:t>
            </a:fld>
            <a:endParaRPr lang="it-IT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1915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679700" y="917575"/>
            <a:ext cx="4405313" cy="247967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870F7-6A95-4BA8-B281-9318F5D661E4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8187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04775" y="1343025"/>
            <a:ext cx="6457950" cy="363378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0651">
              <a:defRPr/>
            </a:pPr>
            <a:fld id="{462870F7-6A95-4BA8-B281-9318F5D661E4}" type="slidenum">
              <a:rPr lang="it-IT">
                <a:solidFill>
                  <a:prstClr val="black"/>
                </a:solidFill>
                <a:latin typeface="Calibri" panose="020F0502020204030204"/>
              </a:rPr>
              <a:pPr defTabSz="910651">
                <a:defRPr/>
              </a:pPr>
              <a:t>2</a:t>
            </a:fld>
            <a:endParaRPr lang="it-IT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53984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04775" y="1343025"/>
            <a:ext cx="6457950" cy="363378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0651">
              <a:defRPr/>
            </a:pPr>
            <a:fld id="{462870F7-6A95-4BA8-B281-9318F5D661E4}" type="slidenum">
              <a:rPr lang="it-IT">
                <a:solidFill>
                  <a:prstClr val="black"/>
                </a:solidFill>
                <a:latin typeface="Calibri" panose="020F0502020204030204"/>
              </a:rPr>
              <a:pPr defTabSz="910651">
                <a:defRPr/>
              </a:pPr>
              <a:t>3</a:t>
            </a:fld>
            <a:endParaRPr lang="it-IT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45890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04775" y="1343025"/>
            <a:ext cx="6457950" cy="363378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0651">
              <a:defRPr/>
            </a:pPr>
            <a:fld id="{462870F7-6A95-4BA8-B281-9318F5D661E4}" type="slidenum">
              <a:rPr lang="it-IT">
                <a:solidFill>
                  <a:prstClr val="black"/>
                </a:solidFill>
                <a:latin typeface="Calibri" panose="020F0502020204030204"/>
              </a:rPr>
              <a:pPr defTabSz="910651">
                <a:defRPr/>
              </a:pPr>
              <a:t>4</a:t>
            </a:fld>
            <a:endParaRPr lang="it-IT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490050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04775" y="1343025"/>
            <a:ext cx="6457950" cy="363378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0651">
              <a:defRPr/>
            </a:pPr>
            <a:fld id="{462870F7-6A95-4BA8-B281-9318F5D661E4}" type="slidenum">
              <a:rPr lang="it-IT">
                <a:solidFill>
                  <a:prstClr val="black"/>
                </a:solidFill>
                <a:latin typeface="Calibri" panose="020F0502020204030204"/>
              </a:rPr>
              <a:pPr defTabSz="910651">
                <a:defRPr/>
              </a:pPr>
              <a:t>5</a:t>
            </a:fld>
            <a:endParaRPr lang="it-IT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45266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04775" y="1343025"/>
            <a:ext cx="6457950" cy="363378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0651">
              <a:defRPr/>
            </a:pPr>
            <a:fld id="{462870F7-6A95-4BA8-B281-9318F5D661E4}" type="slidenum">
              <a:rPr lang="it-IT">
                <a:solidFill>
                  <a:prstClr val="black"/>
                </a:solidFill>
                <a:latin typeface="Calibri" panose="020F0502020204030204"/>
              </a:rPr>
              <a:pPr defTabSz="910651">
                <a:defRPr/>
              </a:pPr>
              <a:t>6</a:t>
            </a:fld>
            <a:endParaRPr lang="it-IT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788304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04775" y="1343025"/>
            <a:ext cx="6457950" cy="363378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0651">
              <a:defRPr/>
            </a:pPr>
            <a:fld id="{462870F7-6A95-4BA8-B281-9318F5D661E4}" type="slidenum">
              <a:rPr lang="it-IT">
                <a:solidFill>
                  <a:prstClr val="black"/>
                </a:solidFill>
                <a:latin typeface="Calibri" panose="020F0502020204030204"/>
              </a:rPr>
              <a:pPr defTabSz="910651">
                <a:defRPr/>
              </a:pPr>
              <a:t>7</a:t>
            </a:fld>
            <a:endParaRPr lang="it-IT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942484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04775" y="1343025"/>
            <a:ext cx="6457950" cy="363378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0651">
              <a:defRPr/>
            </a:pPr>
            <a:fld id="{462870F7-6A95-4BA8-B281-9318F5D661E4}" type="slidenum">
              <a:rPr lang="it-IT">
                <a:solidFill>
                  <a:prstClr val="black"/>
                </a:solidFill>
                <a:latin typeface="Calibri" panose="020F0502020204030204"/>
              </a:rPr>
              <a:pPr defTabSz="910651">
                <a:defRPr/>
              </a:pPr>
              <a:t>8</a:t>
            </a:fld>
            <a:endParaRPr lang="it-IT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15796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647C7-AE9B-424E-80C4-EA80F16F4E55}" type="slidenum">
              <a:rPr lang="it-IT" smtClean="0"/>
              <a:t>‹#›</a:t>
            </a:fld>
            <a:endParaRPr lang="it-IT"/>
          </a:p>
        </p:txBody>
      </p:sp>
      <p:sp>
        <p:nvSpPr>
          <p:cNvPr id="7" name="Rectangle 3"/>
          <p:cNvSpPr/>
          <p:nvPr userDrawn="1"/>
        </p:nvSpPr>
        <p:spPr>
          <a:xfrm>
            <a:off x="1" y="2041"/>
            <a:ext cx="12191999" cy="1028247"/>
          </a:xfrm>
          <a:prstGeom prst="rect">
            <a:avLst/>
          </a:prstGeom>
          <a:solidFill>
            <a:srgbClr val="98C5D1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b="0"/>
          </a:p>
        </p:txBody>
      </p:sp>
      <p:pic>
        <p:nvPicPr>
          <p:cNvPr id="8" name="Picture 4" descr="C:\DOCUME~1\lenain\LOCALS~1\Temp\7zE909.tmp\LOGO-CE for Word Mare Maritime and Fisheries EN Negativ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5648" y="23813"/>
            <a:ext cx="2096607" cy="1377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1055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647C7-AE9B-424E-80C4-EA80F16F4E55}" type="slidenum">
              <a:rPr lang="it-IT" smtClean="0"/>
              <a:t>‹#›</a:t>
            </a:fld>
            <a:endParaRPr lang="it-IT"/>
          </a:p>
        </p:txBody>
      </p:sp>
      <p:sp>
        <p:nvSpPr>
          <p:cNvPr id="7" name="Rectangle 3"/>
          <p:cNvSpPr/>
          <p:nvPr userDrawn="1"/>
        </p:nvSpPr>
        <p:spPr>
          <a:xfrm>
            <a:off x="1" y="2041"/>
            <a:ext cx="12191999" cy="1028247"/>
          </a:xfrm>
          <a:prstGeom prst="rect">
            <a:avLst/>
          </a:prstGeom>
          <a:solidFill>
            <a:srgbClr val="98C5D1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b="0"/>
          </a:p>
        </p:txBody>
      </p:sp>
      <p:pic>
        <p:nvPicPr>
          <p:cNvPr id="8" name="Picture 4" descr="C:\DOCUME~1\lenain\LOCALS~1\Temp\7zE909.tmp\LOGO-CE for Word Mare Maritime and Fisheries EN Negativ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5648" y="23813"/>
            <a:ext cx="2096607" cy="1377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14578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647C7-AE9B-424E-80C4-EA80F16F4E55}" type="slidenum">
              <a:rPr lang="it-IT" smtClean="0"/>
              <a:t>‹#›</a:t>
            </a:fld>
            <a:endParaRPr lang="it-IT"/>
          </a:p>
        </p:txBody>
      </p:sp>
      <p:sp>
        <p:nvSpPr>
          <p:cNvPr id="7" name="Rectangle 3"/>
          <p:cNvSpPr/>
          <p:nvPr userDrawn="1"/>
        </p:nvSpPr>
        <p:spPr>
          <a:xfrm>
            <a:off x="1" y="2041"/>
            <a:ext cx="12191999" cy="1028247"/>
          </a:xfrm>
          <a:prstGeom prst="rect">
            <a:avLst/>
          </a:prstGeom>
          <a:solidFill>
            <a:srgbClr val="98C5D1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b="0"/>
          </a:p>
        </p:txBody>
      </p:sp>
      <p:pic>
        <p:nvPicPr>
          <p:cNvPr id="8" name="Picture 4" descr="C:\DOCUME~1\lenain\LOCALS~1\Temp\7zE909.tmp\LOGO-CE for Word Mare Maritime and Fisheries EN Negativ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5648" y="23813"/>
            <a:ext cx="2096607" cy="1377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5098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5B9BD5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5B9BD5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02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5B9BD5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5B9BD5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1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52AB-08DD-45C9-86A2-CCF41408DC0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880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52AB-08DD-45C9-86A2-CCF41408DC0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668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52AB-08DD-45C9-86A2-CCF41408DC0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86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52AB-08DD-45C9-86A2-CCF41408DC0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210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52AB-08DD-45C9-86A2-CCF41408DC0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728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52AB-08DD-45C9-86A2-CCF41408DC0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217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647C7-AE9B-424E-80C4-EA80F16F4E55}" type="slidenum">
              <a:rPr lang="it-IT" smtClean="0"/>
              <a:t>‹#›</a:t>
            </a:fld>
            <a:endParaRPr lang="it-IT"/>
          </a:p>
        </p:txBody>
      </p:sp>
      <p:sp>
        <p:nvSpPr>
          <p:cNvPr id="7" name="Rectangle 3"/>
          <p:cNvSpPr/>
          <p:nvPr userDrawn="1"/>
        </p:nvSpPr>
        <p:spPr>
          <a:xfrm>
            <a:off x="1" y="2041"/>
            <a:ext cx="12191999" cy="1028247"/>
          </a:xfrm>
          <a:prstGeom prst="rect">
            <a:avLst/>
          </a:prstGeom>
          <a:solidFill>
            <a:srgbClr val="98C5D1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b="0"/>
          </a:p>
        </p:txBody>
      </p:sp>
      <p:pic>
        <p:nvPicPr>
          <p:cNvPr id="8" name="Picture 4" descr="C:\DOCUME~1\lenain\LOCALS~1\Temp\7zE909.tmp\LOGO-CE for Word Mare Maritime and Fisheries EN Negativ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5648" y="23813"/>
            <a:ext cx="2096607" cy="1377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944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52AB-08DD-45C9-86A2-CCF41408DC0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458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52AB-08DD-45C9-86A2-CCF41408DC0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557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52AB-08DD-45C9-86A2-CCF41408DC0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612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52AB-08DD-45C9-86A2-CCF41408DC0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435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52AB-08DD-45C9-86A2-CCF41408DC0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855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647C7-AE9B-424E-80C4-EA80F16F4E55}" type="slidenum">
              <a:rPr lang="it-IT" smtClean="0"/>
              <a:t>‹#›</a:t>
            </a:fld>
            <a:endParaRPr lang="it-IT"/>
          </a:p>
        </p:txBody>
      </p:sp>
      <p:sp>
        <p:nvSpPr>
          <p:cNvPr id="7" name="Rectangle 3"/>
          <p:cNvSpPr/>
          <p:nvPr userDrawn="1"/>
        </p:nvSpPr>
        <p:spPr>
          <a:xfrm>
            <a:off x="1" y="2041"/>
            <a:ext cx="12191999" cy="1028247"/>
          </a:xfrm>
          <a:prstGeom prst="rect">
            <a:avLst/>
          </a:prstGeom>
          <a:solidFill>
            <a:srgbClr val="98C5D1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b="0"/>
          </a:p>
        </p:txBody>
      </p:sp>
      <p:pic>
        <p:nvPicPr>
          <p:cNvPr id="8" name="Picture 4" descr="C:\DOCUME~1\lenain\LOCALS~1\Temp\7zE909.tmp\LOGO-CE for Word Mare Maritime and Fisheries EN Negativ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5648" y="23813"/>
            <a:ext cx="2096607" cy="1377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4399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647C7-AE9B-424E-80C4-EA80F16F4E55}" type="slidenum">
              <a:rPr lang="it-IT" smtClean="0"/>
              <a:t>‹#›</a:t>
            </a:fld>
            <a:endParaRPr lang="it-IT"/>
          </a:p>
        </p:txBody>
      </p:sp>
      <p:sp>
        <p:nvSpPr>
          <p:cNvPr id="8" name="Rectangle 3"/>
          <p:cNvSpPr/>
          <p:nvPr userDrawn="1"/>
        </p:nvSpPr>
        <p:spPr>
          <a:xfrm>
            <a:off x="1" y="2041"/>
            <a:ext cx="12191999" cy="1028247"/>
          </a:xfrm>
          <a:prstGeom prst="rect">
            <a:avLst/>
          </a:prstGeom>
          <a:solidFill>
            <a:srgbClr val="98C5D1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b="0"/>
          </a:p>
        </p:txBody>
      </p:sp>
      <p:pic>
        <p:nvPicPr>
          <p:cNvPr id="9" name="Picture 4" descr="C:\DOCUME~1\lenain\LOCALS~1\Temp\7zE909.tmp\LOGO-CE for Word Mare Maritime and Fisheries EN Negativ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5648" y="23813"/>
            <a:ext cx="2096607" cy="1377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9859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647C7-AE9B-424E-80C4-EA80F16F4E55}" type="slidenum">
              <a:rPr lang="it-IT" smtClean="0"/>
              <a:t>‹#›</a:t>
            </a:fld>
            <a:endParaRPr lang="it-IT"/>
          </a:p>
        </p:txBody>
      </p:sp>
      <p:sp>
        <p:nvSpPr>
          <p:cNvPr id="10" name="Rectangle 3"/>
          <p:cNvSpPr/>
          <p:nvPr userDrawn="1"/>
        </p:nvSpPr>
        <p:spPr>
          <a:xfrm>
            <a:off x="1" y="2041"/>
            <a:ext cx="12191999" cy="1028247"/>
          </a:xfrm>
          <a:prstGeom prst="rect">
            <a:avLst/>
          </a:prstGeom>
          <a:solidFill>
            <a:srgbClr val="98C5D1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b="0"/>
          </a:p>
        </p:txBody>
      </p:sp>
      <p:pic>
        <p:nvPicPr>
          <p:cNvPr id="11" name="Picture 4" descr="C:\DOCUME~1\lenain\LOCALS~1\Temp\7zE909.tmp\LOGO-CE for Word Mare Maritime and Fisheries EN Negativ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5648" y="23813"/>
            <a:ext cx="2096607" cy="1377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2104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647C7-AE9B-424E-80C4-EA80F16F4E55}" type="slidenum">
              <a:rPr lang="it-IT" smtClean="0"/>
              <a:t>‹#›</a:t>
            </a:fld>
            <a:endParaRPr lang="it-IT"/>
          </a:p>
        </p:txBody>
      </p:sp>
      <p:sp>
        <p:nvSpPr>
          <p:cNvPr id="6" name="Rectangle 3"/>
          <p:cNvSpPr/>
          <p:nvPr userDrawn="1"/>
        </p:nvSpPr>
        <p:spPr>
          <a:xfrm>
            <a:off x="1" y="2041"/>
            <a:ext cx="12191999" cy="1028247"/>
          </a:xfrm>
          <a:prstGeom prst="rect">
            <a:avLst/>
          </a:prstGeom>
          <a:solidFill>
            <a:srgbClr val="98C5D1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b="0"/>
          </a:p>
        </p:txBody>
      </p:sp>
      <p:pic>
        <p:nvPicPr>
          <p:cNvPr id="7" name="Picture 4" descr="C:\DOCUME~1\lenain\LOCALS~1\Temp\7zE909.tmp\LOGO-CE for Word Mare Maritime and Fisheries EN Negativ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5648" y="23813"/>
            <a:ext cx="2096607" cy="1377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473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647C7-AE9B-424E-80C4-EA80F16F4E55}" type="slidenum">
              <a:rPr lang="it-IT" smtClean="0"/>
              <a:t>‹#›</a:t>
            </a:fld>
            <a:endParaRPr lang="it-IT"/>
          </a:p>
        </p:txBody>
      </p:sp>
      <p:sp>
        <p:nvSpPr>
          <p:cNvPr id="5" name="Rectangle 3"/>
          <p:cNvSpPr/>
          <p:nvPr userDrawn="1"/>
        </p:nvSpPr>
        <p:spPr>
          <a:xfrm>
            <a:off x="1" y="2041"/>
            <a:ext cx="12191999" cy="1028247"/>
          </a:xfrm>
          <a:prstGeom prst="rect">
            <a:avLst/>
          </a:prstGeom>
          <a:solidFill>
            <a:srgbClr val="98C5D1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b="0"/>
          </a:p>
        </p:txBody>
      </p:sp>
      <p:pic>
        <p:nvPicPr>
          <p:cNvPr id="6" name="Picture 4" descr="C:\DOCUME~1\lenain\LOCALS~1\Temp\7zE909.tmp\LOGO-CE for Word Mare Maritime and Fisheries EN Negativ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5648" y="23813"/>
            <a:ext cx="2096607" cy="1377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4003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647C7-AE9B-424E-80C4-EA80F16F4E55}" type="slidenum">
              <a:rPr lang="it-IT" smtClean="0"/>
              <a:t>‹#›</a:t>
            </a:fld>
            <a:endParaRPr lang="it-IT"/>
          </a:p>
        </p:txBody>
      </p:sp>
      <p:sp>
        <p:nvSpPr>
          <p:cNvPr id="8" name="Rectangle 3"/>
          <p:cNvSpPr/>
          <p:nvPr userDrawn="1"/>
        </p:nvSpPr>
        <p:spPr>
          <a:xfrm>
            <a:off x="1" y="2041"/>
            <a:ext cx="12191999" cy="1028247"/>
          </a:xfrm>
          <a:prstGeom prst="rect">
            <a:avLst/>
          </a:prstGeom>
          <a:solidFill>
            <a:srgbClr val="98C5D1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b="0"/>
          </a:p>
        </p:txBody>
      </p:sp>
      <p:pic>
        <p:nvPicPr>
          <p:cNvPr id="9" name="Picture 4" descr="C:\DOCUME~1\lenain\LOCALS~1\Temp\7zE909.tmp\LOGO-CE for Word Mare Maritime and Fisheries EN Negativ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5648" y="23813"/>
            <a:ext cx="2096607" cy="1377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6394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647C7-AE9B-424E-80C4-EA80F16F4E55}" type="slidenum">
              <a:rPr lang="it-IT" smtClean="0"/>
              <a:t>‹#›</a:t>
            </a:fld>
            <a:endParaRPr lang="it-IT"/>
          </a:p>
        </p:txBody>
      </p:sp>
      <p:sp>
        <p:nvSpPr>
          <p:cNvPr id="8" name="Rectangle 3"/>
          <p:cNvSpPr/>
          <p:nvPr userDrawn="1"/>
        </p:nvSpPr>
        <p:spPr>
          <a:xfrm>
            <a:off x="1" y="2041"/>
            <a:ext cx="12191999" cy="1028247"/>
          </a:xfrm>
          <a:prstGeom prst="rect">
            <a:avLst/>
          </a:prstGeom>
          <a:solidFill>
            <a:srgbClr val="98C5D1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b="0"/>
          </a:p>
        </p:txBody>
      </p:sp>
      <p:pic>
        <p:nvPicPr>
          <p:cNvPr id="9" name="Picture 4" descr="C:\DOCUME~1\lenain\LOCALS~1\Temp\7zE909.tmp\LOGO-CE for Word Mare Maritime and Fisheries EN Negativ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5648" y="23813"/>
            <a:ext cx="2096607" cy="1377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0780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Rectangle 3"/>
          <p:cNvSpPr/>
          <p:nvPr userDrawn="1"/>
        </p:nvSpPr>
        <p:spPr>
          <a:xfrm>
            <a:off x="1" y="2041"/>
            <a:ext cx="12191999" cy="1028247"/>
          </a:xfrm>
          <a:prstGeom prst="rect">
            <a:avLst/>
          </a:prstGeom>
          <a:solidFill>
            <a:srgbClr val="98C5D1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b="0"/>
          </a:p>
        </p:txBody>
      </p:sp>
      <p:pic>
        <p:nvPicPr>
          <p:cNvPr id="8" name="Picture 4" descr="C:\DOCUME~1\lenain\LOCALS~1\Temp\7zE909.tmp\LOGO-CE for Word Mare Maritime and Fisheries EN Negative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805648" y="23813"/>
            <a:ext cx="2096607" cy="1377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406128" y="60887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345647C7-AE9B-424E-80C4-EA80F16F4E55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493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1175" y="632459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E43830A4-C8A9-41D8-85C9-C7E23E80A081}" type="slidenum">
              <a:rPr lang="en-US" smtClean="0">
                <a:solidFill>
                  <a:srgbClr val="5B9BD5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5B9BD5">
                  <a:lumMod val="75000"/>
                </a:srgbClr>
              </a:solidFill>
            </a:endParaRPr>
          </a:p>
        </p:txBody>
      </p:sp>
      <p:sp>
        <p:nvSpPr>
          <p:cNvPr id="7" name="Rectangle 3"/>
          <p:cNvSpPr/>
          <p:nvPr userDrawn="1"/>
        </p:nvSpPr>
        <p:spPr>
          <a:xfrm>
            <a:off x="2" y="2042"/>
            <a:ext cx="12191999" cy="774723"/>
          </a:xfrm>
          <a:prstGeom prst="rect">
            <a:avLst/>
          </a:prstGeom>
          <a:solidFill>
            <a:srgbClr val="98C5D1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4" descr="C:\DOCUME~1\lenain\LOCALS~1\Temp\7zE909.tmp\LOGO-CE for Word Mare Maritime and Fisheries EN Negative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9134" y="83353"/>
            <a:ext cx="1987284" cy="979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0522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1175" y="632459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E43830A4-C8A9-41D8-85C9-C7E23E80A081}" type="slidenum">
              <a:rPr lang="en-US" smtClean="0">
                <a:solidFill>
                  <a:srgbClr val="5B9BD5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5B9BD5">
                  <a:lumMod val="75000"/>
                </a:srgbClr>
              </a:solidFill>
            </a:endParaRPr>
          </a:p>
        </p:txBody>
      </p:sp>
      <p:sp>
        <p:nvSpPr>
          <p:cNvPr id="7" name="Rectangle 3"/>
          <p:cNvSpPr/>
          <p:nvPr userDrawn="1"/>
        </p:nvSpPr>
        <p:spPr>
          <a:xfrm>
            <a:off x="2" y="2042"/>
            <a:ext cx="12191999" cy="774723"/>
          </a:xfrm>
          <a:prstGeom prst="rect">
            <a:avLst/>
          </a:prstGeom>
          <a:solidFill>
            <a:srgbClr val="98C5D1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4" descr="C:\DOCUME~1\lenain\LOCALS~1\Temp\7zE909.tmp\LOGO-CE for Word Mare Maritime and Fisheries EN Negative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9134" y="83353"/>
            <a:ext cx="1987284" cy="979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94541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E52AB-08DD-45C9-86A2-CCF41408DC0E}" type="slidenum">
              <a:rPr lang="it-IT" smtClean="0"/>
              <a:t>‹#›</a:t>
            </a:fld>
            <a:endParaRPr lang="it-IT"/>
          </a:p>
        </p:txBody>
      </p:sp>
      <p:sp>
        <p:nvSpPr>
          <p:cNvPr id="7" name="Rectangle 3"/>
          <p:cNvSpPr/>
          <p:nvPr userDrawn="1"/>
        </p:nvSpPr>
        <p:spPr>
          <a:xfrm>
            <a:off x="1" y="2041"/>
            <a:ext cx="12191999" cy="1028247"/>
          </a:xfrm>
          <a:prstGeom prst="rect">
            <a:avLst/>
          </a:prstGeom>
          <a:solidFill>
            <a:srgbClr val="98C5D1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b="0"/>
          </a:p>
        </p:txBody>
      </p:sp>
      <p:pic>
        <p:nvPicPr>
          <p:cNvPr id="8" name="Picture 4" descr="C:\DOCUME~1\lenain\LOCALS~1\Temp\7zE909.tmp\LOGO-CE for Word Mare Maritime and Fisheries EN Negative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805648" y="23813"/>
            <a:ext cx="2096607" cy="1377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15522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://www.eumofa.eu/" TargetMode="External"/><Relationship Id="rId7" Type="http://schemas.openxmlformats.org/officeDocument/2006/relationships/hyperlink" Target="https://www.facebook.com/EUmaritimefish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witter.com/eu_mare?lang=it" TargetMode="External"/><Relationship Id="rId5" Type="http://schemas.openxmlformats.org/officeDocument/2006/relationships/image" Target="../media/image19.png"/><Relationship Id="rId4" Type="http://schemas.openxmlformats.org/officeDocument/2006/relationships/hyperlink" Target="mailto:contact-us@eumofa.eu" TargetMode="External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e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0" y="3832769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  </a:t>
            </a:r>
            <a:endParaRPr lang="en-US" sz="2800" b="1" dirty="0">
              <a:solidFill>
                <a:srgbClr val="002060"/>
              </a:solidFill>
              <a:latin typeface="EC Square Sans Pro" panose="020B0506040000020004" pitchFamily="34" charset="0"/>
            </a:endParaRPr>
          </a:p>
        </p:txBody>
      </p:sp>
      <p:pic>
        <p:nvPicPr>
          <p:cNvPr id="2" name="Immagine 1" descr="foto_eumofa_con 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291" y="4778464"/>
            <a:ext cx="1471416" cy="1498408"/>
          </a:xfrm>
          <a:prstGeom prst="rect">
            <a:avLst/>
          </a:prstGeom>
        </p:spPr>
      </p:pic>
      <p:sp>
        <p:nvSpPr>
          <p:cNvPr id="10" name="CasellaDiTesto 1">
            <a:extLst>
              <a:ext uri="{FF2B5EF4-FFF2-40B4-BE49-F238E27FC236}">
                <a16:creationId xmlns:a16="http://schemas.microsoft.com/office/drawing/2014/main" id="{5EAC159F-3BB4-4449-B854-E8C9EF2B9AAE}"/>
              </a:ext>
            </a:extLst>
          </p:cNvPr>
          <p:cNvSpPr txBox="1"/>
          <p:nvPr/>
        </p:nvSpPr>
        <p:spPr>
          <a:xfrm>
            <a:off x="1" y="1689641"/>
            <a:ext cx="12191999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it-IT" sz="5400" b="1" dirty="0">
                <a:solidFill>
                  <a:srgbClr val="002060"/>
                </a:solidFill>
                <a:latin typeface="EC Square Sans Pro" panose="020B0506040000020004" pitchFamily="34" charset="0"/>
              </a:rPr>
              <a:t>Groundfish supply trends - </a:t>
            </a:r>
          </a:p>
          <a:p>
            <a:pPr algn="ctr">
              <a:spcBef>
                <a:spcPts val="600"/>
              </a:spcBef>
            </a:pPr>
            <a:r>
              <a:rPr lang="it-IT" sz="5400" b="1" dirty="0">
                <a:solidFill>
                  <a:srgbClr val="002060"/>
                </a:solidFill>
                <a:latin typeface="EC Square Sans Pro" panose="020B0506040000020004" pitchFamily="34" charset="0"/>
              </a:rPr>
              <a:t>Challenges and opportunities</a:t>
            </a:r>
          </a:p>
        </p:txBody>
      </p:sp>
      <p:sp>
        <p:nvSpPr>
          <p:cNvPr id="3" name="Rettangolo 2"/>
          <p:cNvSpPr/>
          <p:nvPr/>
        </p:nvSpPr>
        <p:spPr>
          <a:xfrm>
            <a:off x="1320731" y="3678880"/>
            <a:ext cx="100781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chemeClr val="accent1">
                    <a:lumMod val="50000"/>
                  </a:schemeClr>
                </a:solidFill>
                <a:latin typeface="EC Square Sans Pro" panose="020B0506040000020004" pitchFamily="34" charset="0"/>
              </a:rPr>
              <a:t>EUMOFA market analyst:  Jan Erik Øksenvåg</a:t>
            </a:r>
          </a:p>
          <a:p>
            <a:pPr algn="ctr"/>
            <a:r>
              <a:rPr lang="en-GB" sz="2400" b="1" dirty="0" err="1">
                <a:solidFill>
                  <a:srgbClr val="98C5D4"/>
                </a:solidFill>
                <a:latin typeface="EC Square Sans Pro" panose="020B0506040000020004" pitchFamily="34" charset="0"/>
              </a:rPr>
              <a:t>Conxemar</a:t>
            </a:r>
            <a:r>
              <a:rPr lang="en-GB" sz="2400" b="1" dirty="0">
                <a:solidFill>
                  <a:srgbClr val="98C5D4"/>
                </a:solidFill>
                <a:latin typeface="EC Square Sans Pro" panose="020B0506040000020004" pitchFamily="34" charset="0"/>
              </a:rPr>
              <a:t> – October 2, 2024 </a:t>
            </a:r>
          </a:p>
        </p:txBody>
      </p:sp>
    </p:spTree>
    <p:extLst>
      <p:ext uri="{BB962C8B-B14F-4D97-AF65-F5344CB8AC3E}">
        <p14:creationId xmlns:p14="http://schemas.microsoft.com/office/powerpoint/2010/main" val="802603449"/>
      </p:ext>
    </p:extLst>
  </p:cSld>
  <p:clrMapOvr>
    <a:masterClrMapping/>
  </p:clrMapOvr>
  <p:transition spd="slow" advClick="0" advTm="1000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A89FE42-CDD6-84E8-9820-D147AA9F0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646236"/>
            <a:ext cx="10515600" cy="625681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001F60"/>
                </a:solidFill>
              </a:rPr>
              <a:t>Prices trends for groundfish products to end consumer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ED1962-9C7A-DCEC-7356-D728B6ADEE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38249" y="2923070"/>
            <a:ext cx="8624777" cy="3605212"/>
          </a:xfrm>
        </p:spPr>
        <p:txBody>
          <a:bodyPr>
            <a:noAutofit/>
          </a:bodyPr>
          <a:lstStyle/>
          <a:p>
            <a:r>
              <a:rPr lang="en-GB" sz="2400" dirty="0"/>
              <a:t>Still strong focus on sustainable sourcing but price become more important (taken increased cost of living into consideration).</a:t>
            </a:r>
          </a:p>
          <a:p>
            <a:r>
              <a:rPr lang="en-GB" sz="2400" dirty="0"/>
              <a:t>Downtrading to cheaper FAP alternatives </a:t>
            </a:r>
          </a:p>
          <a:p>
            <a:r>
              <a:rPr lang="en-GB" sz="2400" dirty="0"/>
              <a:t>Or switching to other proteins..</a:t>
            </a:r>
          </a:p>
          <a:p>
            <a:pPr marL="457200" lvl="1" indent="0">
              <a:buNone/>
            </a:pPr>
            <a:endParaRPr lang="en-GB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1C8B72-8235-E9D7-31A3-6DF07EB3A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AEA2CAF-C838-EC9F-C279-98D350343001}"/>
              </a:ext>
            </a:extLst>
          </p:cNvPr>
          <p:cNvSpPr txBox="1">
            <a:spLocks/>
          </p:cNvSpPr>
          <p:nvPr/>
        </p:nvSpPr>
        <p:spPr>
          <a:xfrm>
            <a:off x="551330" y="230655"/>
            <a:ext cx="4196508" cy="764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spcAft>
                <a:spcPts val="600"/>
              </a:spcAft>
              <a:defRPr/>
            </a:pPr>
            <a:r>
              <a:rPr lang="it-IT" sz="3600" b="1" kern="1200" spc="-38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consumer</a:t>
            </a:r>
          </a:p>
        </p:txBody>
      </p:sp>
      <p:pic>
        <p:nvPicPr>
          <p:cNvPr id="3" name="Immagine 1" descr="foto_eumofa_con Logo.jpg">
            <a:extLst>
              <a:ext uri="{FF2B5EF4-FFF2-40B4-BE49-F238E27FC236}">
                <a16:creationId xmlns:a16="http://schemas.microsoft.com/office/drawing/2014/main" id="{E9480BBC-4964-2788-B5C9-34856F5430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1820" y="128469"/>
            <a:ext cx="1383957" cy="140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86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E584C65F-CDD7-B716-B6DA-48A166B00CF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330245" y="1346172"/>
            <a:ext cx="7000568" cy="5181628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1C8B72-8235-E9D7-31A3-6DF07EB3A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AEA2CAF-C838-EC9F-C279-98D350343001}"/>
              </a:ext>
            </a:extLst>
          </p:cNvPr>
          <p:cNvSpPr txBox="1">
            <a:spLocks/>
          </p:cNvSpPr>
          <p:nvPr/>
        </p:nvSpPr>
        <p:spPr>
          <a:xfrm>
            <a:off x="551330" y="230655"/>
            <a:ext cx="4196508" cy="764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spcAft>
                <a:spcPts val="600"/>
              </a:spcAft>
              <a:defRPr/>
            </a:pPr>
            <a:r>
              <a:rPr lang="it-IT" sz="3600" b="1" kern="1200" spc="-38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consumer</a:t>
            </a:r>
          </a:p>
        </p:txBody>
      </p:sp>
      <p:pic>
        <p:nvPicPr>
          <p:cNvPr id="3" name="Immagine 1" descr="foto_eumofa_con Logo.jpg">
            <a:extLst>
              <a:ext uri="{FF2B5EF4-FFF2-40B4-BE49-F238E27FC236}">
                <a16:creationId xmlns:a16="http://schemas.microsoft.com/office/drawing/2014/main" id="{E9480BBC-4964-2788-B5C9-34856F5430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1820" y="128469"/>
            <a:ext cx="1383957" cy="140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444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fade/>
      </p:transition>
    </mc:Choice>
    <mc:Fallback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ED1962-9C7A-DCEC-7356-D728B6ADEE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81099" y="1537814"/>
            <a:ext cx="8624777" cy="4818536"/>
          </a:xfrm>
        </p:spPr>
        <p:txBody>
          <a:bodyPr>
            <a:noAutofit/>
          </a:bodyPr>
          <a:lstStyle/>
          <a:p>
            <a:r>
              <a:rPr lang="en-GB" sz="2400" dirty="0"/>
              <a:t>Lower groundfish quotas and fishing opportunities negative for most fleet segments – rise in first sale prices helps fishers and vessel owners but not necessarily processors</a:t>
            </a:r>
          </a:p>
          <a:p>
            <a:r>
              <a:rPr lang="en-GB" sz="2400" dirty="0"/>
              <a:t>While Atlantic cod stocks are low, other ground fish stocks are healthier (Alaska pollock, hake, haddock, saithe)</a:t>
            </a:r>
          </a:p>
          <a:p>
            <a:r>
              <a:rPr lang="en-GB" sz="2400" dirty="0"/>
              <a:t>Could open opportunities for farmed products (bass/bream, cod, meagre, tilapia and catfish)</a:t>
            </a:r>
          </a:p>
          <a:p>
            <a:r>
              <a:rPr lang="en-GB" sz="2400" dirty="0"/>
              <a:t>After a period of steep rise in fish prices – how will demand for groundfish develop.</a:t>
            </a:r>
          </a:p>
          <a:p>
            <a:pPr marL="457200" lvl="1" indent="0">
              <a:buNone/>
            </a:pPr>
            <a:endParaRPr lang="en-GB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1C8B72-8235-E9D7-31A3-6DF07EB3A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AEA2CAF-C838-EC9F-C279-98D350343001}"/>
              </a:ext>
            </a:extLst>
          </p:cNvPr>
          <p:cNvSpPr txBox="1">
            <a:spLocks/>
          </p:cNvSpPr>
          <p:nvPr/>
        </p:nvSpPr>
        <p:spPr>
          <a:xfrm>
            <a:off x="551330" y="230655"/>
            <a:ext cx="4196508" cy="764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spcAft>
                <a:spcPts val="600"/>
              </a:spcAft>
              <a:defRPr/>
            </a:pPr>
            <a:r>
              <a:rPr lang="it-IT" sz="3600" b="1" kern="1200" spc="-38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Summary</a:t>
            </a:r>
          </a:p>
        </p:txBody>
      </p:sp>
      <p:pic>
        <p:nvPicPr>
          <p:cNvPr id="3" name="Immagine 1" descr="foto_eumofa_con Logo.jpg">
            <a:extLst>
              <a:ext uri="{FF2B5EF4-FFF2-40B4-BE49-F238E27FC236}">
                <a16:creationId xmlns:a16="http://schemas.microsoft.com/office/drawing/2014/main" id="{E9480BBC-4964-2788-B5C9-34856F5430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1820" y="128469"/>
            <a:ext cx="1383957" cy="140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76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13">
            <a:extLst>
              <a:ext uri="{FF2B5EF4-FFF2-40B4-BE49-F238E27FC236}">
                <a16:creationId xmlns:a16="http://schemas.microsoft.com/office/drawing/2014/main" id="{5D7D83D5-39AD-4648-B218-B02C36AF2983}"/>
              </a:ext>
            </a:extLst>
          </p:cNvPr>
          <p:cNvSpPr txBox="1"/>
          <p:nvPr/>
        </p:nvSpPr>
        <p:spPr>
          <a:xfrm>
            <a:off x="295275" y="1538469"/>
            <a:ext cx="5991225" cy="1603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5400" b="1" dirty="0">
                <a:solidFill>
                  <a:srgbClr val="002060"/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Thank you for </a:t>
            </a:r>
          </a:p>
          <a:p>
            <a: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5400" b="1" dirty="0">
                <a:solidFill>
                  <a:srgbClr val="002060"/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your attention!</a:t>
            </a:r>
          </a:p>
        </p:txBody>
      </p:sp>
      <p:sp>
        <p:nvSpPr>
          <p:cNvPr id="3" name="Rettangolo 2"/>
          <p:cNvSpPr/>
          <p:nvPr/>
        </p:nvSpPr>
        <p:spPr>
          <a:xfrm>
            <a:off x="-2729516" y="4102888"/>
            <a:ext cx="12191999" cy="121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EC Square Sans Pro" panose="020B0506040000020004" pitchFamily="34" charset="0"/>
                <a:cs typeface="Arial" panose="020B0604020202020204" pitchFamily="34" charset="0"/>
                <a:hlinkClick r:id="rId3"/>
              </a:rPr>
              <a:t>www.eumofa.eu</a:t>
            </a:r>
            <a:endParaRPr lang="en-US" sz="2800" dirty="0">
              <a:solidFill>
                <a:srgbClr val="002060"/>
              </a:solidFill>
              <a:latin typeface="EC Square Sans Pro" panose="020B05060400000200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2800" dirty="0">
                <a:solidFill>
                  <a:srgbClr val="002060"/>
                </a:solidFill>
                <a:latin typeface="EC Square Sans Pro" panose="020B0506040000020004" pitchFamily="34" charset="0"/>
                <a:cs typeface="Arial" panose="020B0604020202020204" pitchFamily="34" charset="0"/>
                <a:hlinkClick r:id="rId4"/>
              </a:rPr>
              <a:t>contact-us@eumofa.eu</a:t>
            </a:r>
            <a:r>
              <a:rPr lang="en-US" sz="2800" dirty="0">
                <a:solidFill>
                  <a:srgbClr val="002060"/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9" name="Immagine 8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C1410240-38C6-2640-8CBF-20F2AE6D0C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71" y="6298636"/>
            <a:ext cx="424545" cy="422390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6F6E97C-CCEF-6C41-A727-657D934EF432}"/>
              </a:ext>
            </a:extLst>
          </p:cNvPr>
          <p:cNvSpPr txBox="1"/>
          <p:nvPr/>
        </p:nvSpPr>
        <p:spPr>
          <a:xfrm>
            <a:off x="4096302" y="6292951"/>
            <a:ext cx="1802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1F60"/>
                </a:solidFill>
                <a:latin typeface="EC Square Sans Pro" panose="020B0506040000020004" pitchFamily="34" charset="0"/>
                <a:hlinkClick r:id="rId6"/>
              </a:rPr>
              <a:t>@EU_MARE</a:t>
            </a:r>
            <a:endParaRPr lang="it-IT" sz="2000" b="1" dirty="0">
              <a:solidFill>
                <a:srgbClr val="001F60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86F6E97C-CCEF-6C41-A727-657D934EF432}"/>
              </a:ext>
            </a:extLst>
          </p:cNvPr>
          <p:cNvSpPr txBox="1"/>
          <p:nvPr/>
        </p:nvSpPr>
        <p:spPr>
          <a:xfrm>
            <a:off x="763183" y="6287533"/>
            <a:ext cx="2573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1F60"/>
                </a:solidFill>
                <a:latin typeface="EC Square Sans Pro" panose="020B0506040000020004" pitchFamily="34" charset="0"/>
                <a:hlinkClick r:id="rId7"/>
              </a:rPr>
              <a:t>EU Maritime &amp; </a:t>
            </a:r>
            <a:r>
              <a:rPr lang="it-IT" sz="2000" b="1" dirty="0" err="1">
                <a:solidFill>
                  <a:srgbClr val="001F60"/>
                </a:solidFill>
                <a:latin typeface="EC Square Sans Pro" panose="020B0506040000020004" pitchFamily="34" charset="0"/>
                <a:hlinkClick r:id="rId7"/>
              </a:rPr>
              <a:t>Fish</a:t>
            </a:r>
            <a:endParaRPr lang="it-IT" sz="2000" b="1" dirty="0">
              <a:solidFill>
                <a:srgbClr val="001F60"/>
              </a:solidFill>
              <a:latin typeface="EC Square Sans Pro" panose="020B05060400000200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13B870-258A-2CD9-B39A-9371C32DB9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25831" y="898342"/>
            <a:ext cx="5570919" cy="58296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D690AA9-0887-90DA-62A0-A156A9159BA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58034" y="6247232"/>
            <a:ext cx="523441" cy="48071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B6A363E-5B54-6E43-B82D-B9FB24A5336E}"/>
              </a:ext>
            </a:extLst>
          </p:cNvPr>
          <p:cNvSpPr/>
          <p:nvPr/>
        </p:nvSpPr>
        <p:spPr>
          <a:xfrm>
            <a:off x="6621081" y="1028398"/>
            <a:ext cx="404559" cy="404162"/>
          </a:xfrm>
          <a:prstGeom prst="rect">
            <a:avLst/>
          </a:prstGeom>
          <a:solidFill>
            <a:srgbClr val="FBB92F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4D88CD-395B-85F6-5D35-804B989D514B}"/>
              </a:ext>
            </a:extLst>
          </p:cNvPr>
          <p:cNvSpPr/>
          <p:nvPr/>
        </p:nvSpPr>
        <p:spPr>
          <a:xfrm>
            <a:off x="6621081" y="6554357"/>
            <a:ext cx="241682" cy="303643"/>
          </a:xfrm>
          <a:prstGeom prst="rect">
            <a:avLst/>
          </a:prstGeom>
          <a:solidFill>
            <a:srgbClr val="05203D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789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0" y="3832769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  </a:t>
            </a:r>
            <a:endParaRPr lang="en-US" sz="2800" b="1" dirty="0">
              <a:solidFill>
                <a:srgbClr val="002060"/>
              </a:solidFill>
              <a:latin typeface="EC Square Sans Pro" panose="020B05060400000200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9C3022F-5F4D-2AB9-3497-E72E8DEAD4E5}"/>
              </a:ext>
            </a:extLst>
          </p:cNvPr>
          <p:cNvGrpSpPr/>
          <p:nvPr/>
        </p:nvGrpSpPr>
        <p:grpSpPr>
          <a:xfrm>
            <a:off x="-1" y="0"/>
            <a:ext cx="12192000" cy="6870478"/>
            <a:chOff x="0" y="-2952"/>
            <a:chExt cx="12192000" cy="6870478"/>
          </a:xfrm>
        </p:grpSpPr>
        <p:sp>
          <p:nvSpPr>
            <p:cNvPr id="11" name="Titolo 1">
              <a:extLst>
                <a:ext uri="{FF2B5EF4-FFF2-40B4-BE49-F238E27FC236}">
                  <a16:creationId xmlns:a16="http://schemas.microsoft.com/office/drawing/2014/main" id="{6904D11D-4284-EABA-B1DA-B9980B84DFDC}"/>
                </a:ext>
              </a:extLst>
            </p:cNvPr>
            <p:cNvSpPr txBox="1">
              <a:spLocks/>
            </p:cNvSpPr>
            <p:nvPr/>
          </p:nvSpPr>
          <p:spPr>
            <a:xfrm>
              <a:off x="272834" y="166027"/>
              <a:ext cx="4391688" cy="791548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lvl="0" algn="l">
                <a:defRPr/>
              </a:pPr>
              <a:r>
                <a:rPr lang="en-US" sz="2400" b="1" spc="-38" dirty="0">
                  <a:solidFill>
                    <a:prstClr val="white"/>
                  </a:solidFill>
                  <a:latin typeface="EC Square Sans Pro" panose="020B0506040000020004" pitchFamily="34" charset="0"/>
                  <a:cs typeface="Arial" panose="020B0604020202020204" pitchFamily="34" charset="0"/>
                </a:rPr>
                <a:t>MEETING AGENDA</a:t>
              </a:r>
              <a:endParaRPr kumimoji="0" lang="en-US" sz="2400" b="1" i="0" u="none" strike="noStrike" kern="1200" cap="none" spc="-38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C Square Sans Pro" panose="020B05060400000200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A82977B-1280-3A93-6E44-271151051F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86156" y="2657367"/>
              <a:ext cx="2419688" cy="1543265"/>
            </a:xfrm>
            <a:prstGeom prst="rect">
              <a:avLst/>
            </a:prstGeom>
          </p:spPr>
        </p:pic>
        <p:pic>
          <p:nvPicPr>
            <p:cNvPr id="14" name="Picture 13" descr="A boat in the water with birds flying over it&#10;&#10;Description automatically generated">
              <a:extLst>
                <a:ext uri="{FF2B5EF4-FFF2-40B4-BE49-F238E27FC236}">
                  <a16:creationId xmlns:a16="http://schemas.microsoft.com/office/drawing/2014/main" id="{17853682-59F8-A702-BD76-FB3EC9F632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8424"/>
              <a:ext cx="12192000" cy="5886599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07948D8-E0C4-DE12-BC86-3949AD7A3043}"/>
                </a:ext>
              </a:extLst>
            </p:cNvPr>
            <p:cNvSpPr/>
            <p:nvPr/>
          </p:nvSpPr>
          <p:spPr>
            <a:xfrm>
              <a:off x="0" y="0"/>
              <a:ext cx="12191999" cy="9714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6" name="Picture 15" descr="A blue flag with yellow stars&#10;&#10;Description automatically generated">
              <a:extLst>
                <a:ext uri="{FF2B5EF4-FFF2-40B4-BE49-F238E27FC236}">
                  <a16:creationId xmlns:a16="http://schemas.microsoft.com/office/drawing/2014/main" id="{0BA9A2ED-DE9D-110F-B974-6F78023276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7682" y="-2952"/>
              <a:ext cx="2022130" cy="1399372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A6E419A-B141-D8BE-DA7B-72A5CD30C80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47166" y="5928157"/>
              <a:ext cx="6091848" cy="937207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CE49D8F-5944-9E3E-D16A-6777A98349A6}"/>
                </a:ext>
              </a:extLst>
            </p:cNvPr>
            <p:cNvSpPr/>
            <p:nvPr/>
          </p:nvSpPr>
          <p:spPr>
            <a:xfrm>
              <a:off x="1" y="5928158"/>
              <a:ext cx="3147166" cy="939368"/>
            </a:xfrm>
            <a:prstGeom prst="rect">
              <a:avLst/>
            </a:prstGeom>
            <a:solidFill>
              <a:srgbClr val="0B4EA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8C2ECB6-78C7-F20F-BDBB-5B4BC577D3DF}"/>
                </a:ext>
              </a:extLst>
            </p:cNvPr>
            <p:cNvSpPr/>
            <p:nvPr/>
          </p:nvSpPr>
          <p:spPr>
            <a:xfrm>
              <a:off x="9044833" y="5928157"/>
              <a:ext cx="3147166" cy="939368"/>
            </a:xfrm>
            <a:prstGeom prst="rect">
              <a:avLst/>
            </a:prstGeom>
            <a:solidFill>
              <a:srgbClr val="0B4EA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64976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olo 1">
            <a:extLst>
              <a:ext uri="{FF2B5EF4-FFF2-40B4-BE49-F238E27FC236}">
                <a16:creationId xmlns:a16="http://schemas.microsoft.com/office/drawing/2014/main" id="{9597830B-9E28-4512-A4A3-FD5A31D76224}"/>
              </a:ext>
            </a:extLst>
          </p:cNvPr>
          <p:cNvSpPr txBox="1">
            <a:spLocks/>
          </p:cNvSpPr>
          <p:nvPr/>
        </p:nvSpPr>
        <p:spPr>
          <a:xfrm>
            <a:off x="280085" y="230655"/>
            <a:ext cx="4467753" cy="764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spcAft>
                <a:spcPts val="600"/>
              </a:spcAft>
              <a:defRPr/>
            </a:pPr>
            <a:r>
              <a:rPr lang="it-IT" sz="2800" b="1" kern="1200" spc="-38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Most consumed species in the EU </a:t>
            </a:r>
          </a:p>
        </p:txBody>
      </p:sp>
      <p:sp>
        <p:nvSpPr>
          <p:cNvPr id="46" name="Footer Placeholder 4">
            <a:extLst>
              <a:ext uri="{FF2B5EF4-FFF2-40B4-BE49-F238E27FC236}">
                <a16:creationId xmlns:a16="http://schemas.microsoft.com/office/drawing/2014/main" id="{328A8BEE-5C98-444C-C623-BE1A62B36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it-IT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75C4C4F6-4CC5-F8D9-5236-B4863020F8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815" y="1705796"/>
            <a:ext cx="4336024" cy="4200734"/>
          </a:xfrm>
          <a:prstGeom prst="rect">
            <a:avLst/>
          </a:prstGeom>
        </p:spPr>
      </p:pic>
      <p:pic>
        <p:nvPicPr>
          <p:cNvPr id="36" name="Content Placeholder 35">
            <a:extLst>
              <a:ext uri="{FF2B5EF4-FFF2-40B4-BE49-F238E27FC236}">
                <a16:creationId xmlns:a16="http://schemas.microsoft.com/office/drawing/2014/main" id="{AADA4965-70F3-61B2-5A78-4E71E5D5709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385268" y="1990714"/>
            <a:ext cx="6343374" cy="3216108"/>
          </a:xfrm>
          <a:prstGeom prst="rect">
            <a:avLst/>
          </a:prstGeom>
        </p:spPr>
      </p:pic>
      <p:pic>
        <p:nvPicPr>
          <p:cNvPr id="37" name="Immagine 1" descr="foto_eumofa_con Logo.jpg">
            <a:extLst>
              <a:ext uri="{FF2B5EF4-FFF2-40B4-BE49-F238E27FC236}">
                <a16:creationId xmlns:a16="http://schemas.microsoft.com/office/drawing/2014/main" id="{A27E1724-B383-9AB7-C6AC-859DFD4C8D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097" y="203968"/>
            <a:ext cx="1309818" cy="1333846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57B58E3F-EAE2-D5E3-E32C-39222EC72631}"/>
              </a:ext>
            </a:extLst>
          </p:cNvPr>
          <p:cNvSpPr txBox="1"/>
          <p:nvPr/>
        </p:nvSpPr>
        <p:spPr>
          <a:xfrm>
            <a:off x="5838825" y="5656642"/>
            <a:ext cx="5421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2"/>
                </a:solidFill>
              </a:rPr>
              <a:t>…….cod, Alaska pollock and hake among to top 7 species</a:t>
            </a:r>
          </a:p>
        </p:txBody>
      </p:sp>
    </p:spTree>
    <p:extLst>
      <p:ext uri="{BB962C8B-B14F-4D97-AF65-F5344CB8AC3E}">
        <p14:creationId xmlns:p14="http://schemas.microsoft.com/office/powerpoint/2010/main" val="37872110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9000">
        <p159:morph option="byObject"/>
      </p:transition>
    </mc:Choice>
    <mc:Fallback xmlns="">
      <p:transition spd="slow" advClick="0" advTm="9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olo 1">
            <a:extLst>
              <a:ext uri="{FF2B5EF4-FFF2-40B4-BE49-F238E27FC236}">
                <a16:creationId xmlns:a16="http://schemas.microsoft.com/office/drawing/2014/main" id="{9597830B-9E28-4512-A4A3-FD5A31D76224}"/>
              </a:ext>
            </a:extLst>
          </p:cNvPr>
          <p:cNvSpPr txBox="1">
            <a:spLocks/>
          </p:cNvSpPr>
          <p:nvPr/>
        </p:nvSpPr>
        <p:spPr>
          <a:xfrm>
            <a:off x="280085" y="230655"/>
            <a:ext cx="4467753" cy="764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spcAft>
                <a:spcPts val="600"/>
              </a:spcAft>
              <a:defRPr/>
            </a:pPr>
            <a:r>
              <a:rPr lang="it-IT" sz="2800" b="1" kern="1200" spc="-38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Consumption trend groundfish </a:t>
            </a:r>
          </a:p>
        </p:txBody>
      </p:sp>
      <p:sp>
        <p:nvSpPr>
          <p:cNvPr id="46" name="Footer Placeholder 4">
            <a:extLst>
              <a:ext uri="{FF2B5EF4-FFF2-40B4-BE49-F238E27FC236}">
                <a16:creationId xmlns:a16="http://schemas.microsoft.com/office/drawing/2014/main" id="{328A8BEE-5C98-444C-C623-BE1A62B36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it-IT"/>
          </a:p>
        </p:txBody>
      </p:sp>
      <p:pic>
        <p:nvPicPr>
          <p:cNvPr id="37" name="Immagine 1" descr="foto_eumofa_con Logo.jpg">
            <a:extLst>
              <a:ext uri="{FF2B5EF4-FFF2-40B4-BE49-F238E27FC236}">
                <a16:creationId xmlns:a16="http://schemas.microsoft.com/office/drawing/2014/main" id="{A27E1724-B383-9AB7-C6AC-859DFD4C8D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097" y="203968"/>
            <a:ext cx="1309818" cy="1333846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BF7B63C-3F56-4C7C-DFA4-AC8C968B09D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2104103" y="1966452"/>
            <a:ext cx="7782982" cy="3789753"/>
          </a:xfrm>
        </p:spPr>
      </p:pic>
    </p:spTree>
    <p:extLst>
      <p:ext uri="{BB962C8B-B14F-4D97-AF65-F5344CB8AC3E}">
        <p14:creationId xmlns:p14="http://schemas.microsoft.com/office/powerpoint/2010/main" val="186034768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9000">
        <p159:morph option="byObject"/>
      </p:transition>
    </mc:Choice>
    <mc:Fallback>
      <p:transition spd="slow" advClick="0" advTm="9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olo 1">
            <a:extLst>
              <a:ext uri="{FF2B5EF4-FFF2-40B4-BE49-F238E27FC236}">
                <a16:creationId xmlns:a16="http://schemas.microsoft.com/office/drawing/2014/main" id="{9597830B-9E28-4512-A4A3-FD5A31D76224}"/>
              </a:ext>
            </a:extLst>
          </p:cNvPr>
          <p:cNvSpPr txBox="1">
            <a:spLocks/>
          </p:cNvSpPr>
          <p:nvPr/>
        </p:nvSpPr>
        <p:spPr>
          <a:xfrm>
            <a:off x="551330" y="230655"/>
            <a:ext cx="4196508" cy="764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spcAft>
                <a:spcPts val="600"/>
              </a:spcAft>
              <a:defRPr/>
            </a:pPr>
            <a:r>
              <a:rPr lang="it-IT" sz="3600" b="1" kern="1200" spc="-38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EU groundfish landings</a:t>
            </a:r>
          </a:p>
        </p:txBody>
      </p:sp>
      <p:sp>
        <p:nvSpPr>
          <p:cNvPr id="46" name="Footer Placeholder 4">
            <a:extLst>
              <a:ext uri="{FF2B5EF4-FFF2-40B4-BE49-F238E27FC236}">
                <a16:creationId xmlns:a16="http://schemas.microsoft.com/office/drawing/2014/main" id="{328A8BEE-5C98-444C-C623-BE1A62B36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it-IT"/>
          </a:p>
        </p:txBody>
      </p:sp>
      <p:pic>
        <p:nvPicPr>
          <p:cNvPr id="2" name="Immagine 1" descr="foto_eumofa_con Logo.jpg">
            <a:extLst>
              <a:ext uri="{FF2B5EF4-FFF2-40B4-BE49-F238E27FC236}">
                <a16:creationId xmlns:a16="http://schemas.microsoft.com/office/drawing/2014/main" id="{DB6E1C1B-B033-DB95-ACBF-26BBAACA69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096" y="128469"/>
            <a:ext cx="1383957" cy="1409345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6B4A48A-836F-371E-2104-7CABB174D09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2174789" y="1537814"/>
            <a:ext cx="7276896" cy="42566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232DFB-5157-841A-199F-2D4C4A69055F}"/>
              </a:ext>
            </a:extLst>
          </p:cNvPr>
          <p:cNvSpPr txBox="1"/>
          <p:nvPr/>
        </p:nvSpPr>
        <p:spPr>
          <a:xfrm>
            <a:off x="3145199" y="5981487"/>
            <a:ext cx="53360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Cod, haddock, hake, ling, pollack, </a:t>
            </a:r>
            <a:r>
              <a:rPr lang="en-GB" sz="1400" dirty="0" err="1"/>
              <a:t>redfishes</a:t>
            </a:r>
            <a:r>
              <a:rPr lang="en-GB" sz="1400" dirty="0"/>
              <a:t>, whiting, other groundfish  </a:t>
            </a:r>
          </a:p>
        </p:txBody>
      </p:sp>
    </p:spTree>
    <p:extLst>
      <p:ext uri="{BB962C8B-B14F-4D97-AF65-F5344CB8AC3E}">
        <p14:creationId xmlns:p14="http://schemas.microsoft.com/office/powerpoint/2010/main" val="20936086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9000">
        <p159:morph option="byObject"/>
      </p:transition>
    </mc:Choice>
    <mc:Fallback xmlns="">
      <p:transition spd="slow" advClick="0" advTm="9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olo 1">
            <a:extLst>
              <a:ext uri="{FF2B5EF4-FFF2-40B4-BE49-F238E27FC236}">
                <a16:creationId xmlns:a16="http://schemas.microsoft.com/office/drawing/2014/main" id="{9597830B-9E28-4512-A4A3-FD5A31D76224}"/>
              </a:ext>
            </a:extLst>
          </p:cNvPr>
          <p:cNvSpPr txBox="1">
            <a:spLocks/>
          </p:cNvSpPr>
          <p:nvPr/>
        </p:nvSpPr>
        <p:spPr>
          <a:xfrm>
            <a:off x="551330" y="230655"/>
            <a:ext cx="4196508" cy="764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spcAft>
                <a:spcPts val="600"/>
              </a:spcAft>
              <a:defRPr/>
            </a:pPr>
            <a:r>
              <a:rPr lang="it-IT" sz="3600" b="1" spc="-38" dirty="0">
                <a:solidFill>
                  <a:schemeClr val="bg1"/>
                </a:solidFill>
              </a:rPr>
              <a:t>Market prices </a:t>
            </a:r>
            <a:endParaRPr lang="it-IT" sz="3600" b="1" kern="1200" spc="-38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6" name="Footer Placeholder 4">
            <a:extLst>
              <a:ext uri="{FF2B5EF4-FFF2-40B4-BE49-F238E27FC236}">
                <a16:creationId xmlns:a16="http://schemas.microsoft.com/office/drawing/2014/main" id="{328A8BEE-5C98-444C-C623-BE1A62B36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it-IT"/>
          </a:p>
        </p:txBody>
      </p:sp>
      <p:pic>
        <p:nvPicPr>
          <p:cNvPr id="2" name="Immagine 1" descr="foto_eumofa_con Logo.jpg">
            <a:extLst>
              <a:ext uri="{FF2B5EF4-FFF2-40B4-BE49-F238E27FC236}">
                <a16:creationId xmlns:a16="http://schemas.microsoft.com/office/drawing/2014/main" id="{DB6E1C1B-B033-DB95-ACBF-26BBAACA69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096" y="128469"/>
            <a:ext cx="1383957" cy="1409345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C140B03-C0D8-C785-74B8-6351AB67A1F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1712799" y="1697160"/>
            <a:ext cx="8155460" cy="438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6302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9000">
        <p159:morph option="byObject"/>
      </p:transition>
    </mc:Choice>
    <mc:Fallback xmlns="">
      <p:transition spd="slow" advClick="0" advTm="9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olo 1">
            <a:extLst>
              <a:ext uri="{FF2B5EF4-FFF2-40B4-BE49-F238E27FC236}">
                <a16:creationId xmlns:a16="http://schemas.microsoft.com/office/drawing/2014/main" id="{9597830B-9E28-4512-A4A3-FD5A31D76224}"/>
              </a:ext>
            </a:extLst>
          </p:cNvPr>
          <p:cNvSpPr txBox="1">
            <a:spLocks/>
          </p:cNvSpPr>
          <p:nvPr/>
        </p:nvSpPr>
        <p:spPr>
          <a:xfrm>
            <a:off x="551330" y="230655"/>
            <a:ext cx="4196508" cy="764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spcAft>
                <a:spcPts val="600"/>
              </a:spcAft>
              <a:defRPr/>
            </a:pPr>
            <a:r>
              <a:rPr lang="it-IT" sz="3600" b="1" kern="1200" spc="-38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EU groundfish imports</a:t>
            </a:r>
          </a:p>
        </p:txBody>
      </p:sp>
      <p:sp>
        <p:nvSpPr>
          <p:cNvPr id="46" name="Footer Placeholder 4">
            <a:extLst>
              <a:ext uri="{FF2B5EF4-FFF2-40B4-BE49-F238E27FC236}">
                <a16:creationId xmlns:a16="http://schemas.microsoft.com/office/drawing/2014/main" id="{328A8BEE-5C98-444C-C623-BE1A62B36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it-IT"/>
          </a:p>
        </p:txBody>
      </p:sp>
      <p:pic>
        <p:nvPicPr>
          <p:cNvPr id="2" name="Immagine 1" descr="foto_eumofa_con Logo.jpg">
            <a:extLst>
              <a:ext uri="{FF2B5EF4-FFF2-40B4-BE49-F238E27FC236}">
                <a16:creationId xmlns:a16="http://schemas.microsoft.com/office/drawing/2014/main" id="{DB6E1C1B-B033-DB95-ACBF-26BBAACA69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096" y="128469"/>
            <a:ext cx="1383957" cy="14093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232DFB-5157-841A-199F-2D4C4A69055F}"/>
              </a:ext>
            </a:extLst>
          </p:cNvPr>
          <p:cNvSpPr txBox="1"/>
          <p:nvPr/>
        </p:nvSpPr>
        <p:spPr>
          <a:xfrm>
            <a:off x="3145199" y="5981487"/>
            <a:ext cx="65288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Alaska pollock, cod, haddock, hake, ling, pollack, </a:t>
            </a:r>
            <a:r>
              <a:rPr lang="en-GB" sz="1400" dirty="0" err="1"/>
              <a:t>redfishes</a:t>
            </a:r>
            <a:r>
              <a:rPr lang="en-GB" sz="1400" dirty="0"/>
              <a:t>, whiting, other groundfish  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F3CD90C-42F7-F5CF-E4CF-3957F040803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2268557" y="1735752"/>
            <a:ext cx="6904018" cy="390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7949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9000">
        <p159:morph option="byObject"/>
      </p:transition>
    </mc:Choice>
    <mc:Fallback xmlns="">
      <p:transition spd="slow" advClick="0" advTm="9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olo 1">
            <a:extLst>
              <a:ext uri="{FF2B5EF4-FFF2-40B4-BE49-F238E27FC236}">
                <a16:creationId xmlns:a16="http://schemas.microsoft.com/office/drawing/2014/main" id="{9597830B-9E28-4512-A4A3-FD5A31D76224}"/>
              </a:ext>
            </a:extLst>
          </p:cNvPr>
          <p:cNvSpPr txBox="1">
            <a:spLocks/>
          </p:cNvSpPr>
          <p:nvPr/>
        </p:nvSpPr>
        <p:spPr>
          <a:xfrm>
            <a:off x="551330" y="230655"/>
            <a:ext cx="4196508" cy="764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spcAft>
                <a:spcPts val="600"/>
              </a:spcAft>
              <a:defRPr/>
            </a:pPr>
            <a:r>
              <a:rPr lang="it-IT" sz="3600" b="1" kern="1200" spc="-38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EU groundfish imports</a:t>
            </a:r>
          </a:p>
        </p:txBody>
      </p:sp>
      <p:sp>
        <p:nvSpPr>
          <p:cNvPr id="46" name="Footer Placeholder 4">
            <a:extLst>
              <a:ext uri="{FF2B5EF4-FFF2-40B4-BE49-F238E27FC236}">
                <a16:creationId xmlns:a16="http://schemas.microsoft.com/office/drawing/2014/main" id="{328A8BEE-5C98-444C-C623-BE1A62B36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it-IT"/>
          </a:p>
        </p:txBody>
      </p:sp>
      <p:pic>
        <p:nvPicPr>
          <p:cNvPr id="2" name="Immagine 1" descr="foto_eumofa_con Logo.jpg">
            <a:extLst>
              <a:ext uri="{FF2B5EF4-FFF2-40B4-BE49-F238E27FC236}">
                <a16:creationId xmlns:a16="http://schemas.microsoft.com/office/drawing/2014/main" id="{DB6E1C1B-B033-DB95-ACBF-26BBAACA69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096" y="128469"/>
            <a:ext cx="1383957" cy="14093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1E5A33C-4FF9-A2CE-7E12-1DC683FF73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706" y="2012128"/>
            <a:ext cx="3834364" cy="39019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1B4F31-D0C7-5F44-AC7A-65C2EA43E7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3288" y="2012128"/>
            <a:ext cx="3665424" cy="39019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BEB241-3E66-A50D-E202-91656B0CAE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0820" y="2012128"/>
            <a:ext cx="3672815" cy="390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7645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9000">
        <p159:morph option="byObject"/>
      </p:transition>
    </mc:Choice>
    <mc:Fallback xmlns="">
      <p:transition spd="slow" advClick="0" advTm="9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olo 1">
            <a:extLst>
              <a:ext uri="{FF2B5EF4-FFF2-40B4-BE49-F238E27FC236}">
                <a16:creationId xmlns:a16="http://schemas.microsoft.com/office/drawing/2014/main" id="{9597830B-9E28-4512-A4A3-FD5A31D76224}"/>
              </a:ext>
            </a:extLst>
          </p:cNvPr>
          <p:cNvSpPr txBox="1">
            <a:spLocks/>
          </p:cNvSpPr>
          <p:nvPr/>
        </p:nvSpPr>
        <p:spPr>
          <a:xfrm>
            <a:off x="551330" y="230655"/>
            <a:ext cx="4196508" cy="764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spcAft>
                <a:spcPts val="600"/>
              </a:spcAft>
              <a:defRPr/>
            </a:pPr>
            <a:r>
              <a:rPr lang="it-IT" sz="2800" b="1" kern="1200" spc="-38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Global groundfish overview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41B8C3A-3F27-0481-FFDE-8826076136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725" y="2207430"/>
            <a:ext cx="5546075" cy="3366489"/>
          </a:xfrm>
          <a:prstGeom prst="rect">
            <a:avLst/>
          </a:prstGeom>
          <a:noFill/>
        </p:spPr>
      </p:pic>
      <p:pic>
        <p:nvPicPr>
          <p:cNvPr id="26" name="Content Placeholder 25">
            <a:extLst>
              <a:ext uri="{FF2B5EF4-FFF2-40B4-BE49-F238E27FC236}">
                <a16:creationId xmlns:a16="http://schemas.microsoft.com/office/drawing/2014/main" id="{F663F65C-57A0-1B1E-3FEB-8A53B8371FB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172200" y="2207430"/>
            <a:ext cx="6228084" cy="3071616"/>
          </a:xfrm>
          <a:prstGeom prst="rect">
            <a:avLst/>
          </a:prstGeom>
        </p:spPr>
      </p:pic>
      <p:sp>
        <p:nvSpPr>
          <p:cNvPr id="46" name="Footer Placeholder 4">
            <a:extLst>
              <a:ext uri="{FF2B5EF4-FFF2-40B4-BE49-F238E27FC236}">
                <a16:creationId xmlns:a16="http://schemas.microsoft.com/office/drawing/2014/main" id="{328A8BEE-5C98-444C-C623-BE1A62B36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it-IT"/>
          </a:p>
        </p:txBody>
      </p:sp>
      <p:pic>
        <p:nvPicPr>
          <p:cNvPr id="2" name="Immagine 1" descr="foto_eumofa_con Logo.jpg">
            <a:extLst>
              <a:ext uri="{FF2B5EF4-FFF2-40B4-BE49-F238E27FC236}">
                <a16:creationId xmlns:a16="http://schemas.microsoft.com/office/drawing/2014/main" id="{DB6E1C1B-B033-DB95-ACBF-26BBAACA69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096" y="128469"/>
            <a:ext cx="1383957" cy="140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4481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9000">
        <p159:morph option="byObject"/>
      </p:transition>
    </mc:Choice>
    <mc:Fallback xmlns="">
      <p:transition spd="slow" advClick="0" advTm="9000">
        <p:fade/>
      </p:transition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Personalizza struttura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Personalizza struttura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2071</TotalTime>
  <Words>257</Words>
  <Application>Microsoft Office PowerPoint</Application>
  <PresentationFormat>Widescreen</PresentationFormat>
  <Paragraphs>44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EC Square Sans Pro</vt:lpstr>
      <vt:lpstr>Tema di Office</vt:lpstr>
      <vt:lpstr>3_Personalizza struttura</vt:lpstr>
      <vt:lpstr>2_Personalizza struttura</vt:lpstr>
      <vt:lpstr>Personalizza struttura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Prices trends for groundfish products to end consumer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Conxemar_EN</dc:title>
  <dc:creator>Alessio Sidoti</dc:creator>
  <cp:lastModifiedBy>Jan Erik Øksenvåg</cp:lastModifiedBy>
  <cp:revision>242</cp:revision>
  <cp:lastPrinted>2021-10-14T13:22:02Z</cp:lastPrinted>
  <dcterms:created xsi:type="dcterms:W3CDTF">2017-03-17T09:36:52Z</dcterms:created>
  <dcterms:modified xsi:type="dcterms:W3CDTF">2024-10-01T22:36:17Z</dcterms:modified>
</cp:coreProperties>
</file>